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117"/>
  </p:notesMasterIdLst>
  <p:handoutMasterIdLst>
    <p:handoutMasterId r:id="rId118"/>
  </p:handoutMasterIdLst>
  <p:sldIdLst>
    <p:sldId id="256" r:id="rId2"/>
    <p:sldId id="397" r:id="rId3"/>
    <p:sldId id="398" r:id="rId4"/>
    <p:sldId id="257" r:id="rId5"/>
    <p:sldId id="258" r:id="rId6"/>
    <p:sldId id="259" r:id="rId7"/>
    <p:sldId id="383" r:id="rId8"/>
    <p:sldId id="384" r:id="rId9"/>
    <p:sldId id="385" r:id="rId10"/>
    <p:sldId id="263" r:id="rId11"/>
    <p:sldId id="265" r:id="rId12"/>
    <p:sldId id="363" r:id="rId13"/>
    <p:sldId id="267" r:id="rId14"/>
    <p:sldId id="371" r:id="rId15"/>
    <p:sldId id="374" r:id="rId16"/>
    <p:sldId id="375" r:id="rId17"/>
    <p:sldId id="266" r:id="rId18"/>
    <p:sldId id="373" r:id="rId19"/>
    <p:sldId id="372" r:id="rId20"/>
    <p:sldId id="268" r:id="rId21"/>
    <p:sldId id="269" r:id="rId22"/>
    <p:sldId id="270" r:id="rId23"/>
    <p:sldId id="271" r:id="rId24"/>
    <p:sldId id="272" r:id="rId25"/>
    <p:sldId id="273" r:id="rId26"/>
    <p:sldId id="274" r:id="rId27"/>
    <p:sldId id="364" r:id="rId28"/>
    <p:sldId id="365" r:id="rId29"/>
    <p:sldId id="366" r:id="rId30"/>
    <p:sldId id="367" r:id="rId31"/>
    <p:sldId id="369" r:id="rId32"/>
    <p:sldId id="396" r:id="rId33"/>
    <p:sldId id="277" r:id="rId34"/>
    <p:sldId id="285" r:id="rId35"/>
    <p:sldId id="286" r:id="rId36"/>
    <p:sldId id="288" r:id="rId37"/>
    <p:sldId id="377" r:id="rId38"/>
    <p:sldId id="380" r:id="rId39"/>
    <p:sldId id="378" r:id="rId40"/>
    <p:sldId id="379" r:id="rId41"/>
    <p:sldId id="381" r:id="rId42"/>
    <p:sldId id="275" r:id="rId43"/>
    <p:sldId id="289" r:id="rId44"/>
    <p:sldId id="399" r:id="rId45"/>
    <p:sldId id="287" r:id="rId46"/>
    <p:sldId id="368" r:id="rId47"/>
    <p:sldId id="370" r:id="rId48"/>
    <p:sldId id="376" r:id="rId49"/>
    <p:sldId id="276" r:id="rId50"/>
    <p:sldId id="278" r:id="rId51"/>
    <p:sldId id="279" r:id="rId52"/>
    <p:sldId id="382" r:id="rId53"/>
    <p:sldId id="296" r:id="rId54"/>
    <p:sldId id="292" r:id="rId55"/>
    <p:sldId id="282" r:id="rId56"/>
    <p:sldId id="283" r:id="rId57"/>
    <p:sldId id="395" r:id="rId58"/>
    <p:sldId id="284" r:id="rId59"/>
    <p:sldId id="293" r:id="rId60"/>
    <p:sldId id="294" r:id="rId61"/>
    <p:sldId id="391" r:id="rId62"/>
    <p:sldId id="386" r:id="rId63"/>
    <p:sldId id="295" r:id="rId64"/>
    <p:sldId id="387" r:id="rId65"/>
    <p:sldId id="388" r:id="rId66"/>
    <p:sldId id="392" r:id="rId67"/>
    <p:sldId id="297" r:id="rId68"/>
    <p:sldId id="299" r:id="rId69"/>
    <p:sldId id="332" r:id="rId70"/>
    <p:sldId id="393" r:id="rId71"/>
    <p:sldId id="394" r:id="rId72"/>
    <p:sldId id="389" r:id="rId73"/>
    <p:sldId id="390" r:id="rId74"/>
    <p:sldId id="298" r:id="rId75"/>
    <p:sldId id="300" r:id="rId76"/>
    <p:sldId id="301" r:id="rId77"/>
    <p:sldId id="302" r:id="rId78"/>
    <p:sldId id="310" r:id="rId79"/>
    <p:sldId id="311" r:id="rId80"/>
    <p:sldId id="312" r:id="rId81"/>
    <p:sldId id="313" r:id="rId82"/>
    <p:sldId id="314" r:id="rId83"/>
    <p:sldId id="327" r:id="rId84"/>
    <p:sldId id="328" r:id="rId85"/>
    <p:sldId id="315" r:id="rId86"/>
    <p:sldId id="316" r:id="rId87"/>
    <p:sldId id="317" r:id="rId88"/>
    <p:sldId id="318" r:id="rId89"/>
    <p:sldId id="319" r:id="rId90"/>
    <p:sldId id="320" r:id="rId91"/>
    <p:sldId id="321" r:id="rId92"/>
    <p:sldId id="322" r:id="rId93"/>
    <p:sldId id="323" r:id="rId94"/>
    <p:sldId id="324" r:id="rId95"/>
    <p:sldId id="325" r:id="rId96"/>
    <p:sldId id="326" r:id="rId97"/>
    <p:sldId id="329" r:id="rId98"/>
    <p:sldId id="330" r:id="rId99"/>
    <p:sldId id="331" r:id="rId100"/>
    <p:sldId id="333" r:id="rId101"/>
    <p:sldId id="334" r:id="rId102"/>
    <p:sldId id="336" r:id="rId103"/>
    <p:sldId id="339" r:id="rId104"/>
    <p:sldId id="340" r:id="rId105"/>
    <p:sldId id="303" r:id="rId106"/>
    <p:sldId id="304" r:id="rId107"/>
    <p:sldId id="308" r:id="rId108"/>
    <p:sldId id="309" r:id="rId109"/>
    <p:sldId id="305" r:id="rId110"/>
    <p:sldId id="306" r:id="rId111"/>
    <p:sldId id="307" r:id="rId112"/>
    <p:sldId id="338" r:id="rId113"/>
    <p:sldId id="358" r:id="rId114"/>
    <p:sldId id="359" r:id="rId115"/>
    <p:sldId id="360" r:id="rId116"/>
  </p:sldIdLst>
  <p:sldSz cx="9144000" cy="6858000" type="screen4x3"/>
  <p:notesSz cx="6858000" cy="9144000"/>
  <p:defaultTextStyle>
    <a:defPPr>
      <a:defRPr lang="ru-RU"/>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7C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3179" autoAdjust="0"/>
  </p:normalViewPr>
  <p:slideViewPr>
    <p:cSldViewPr>
      <p:cViewPr varScale="1">
        <p:scale>
          <a:sx n="107" d="100"/>
          <a:sy n="107" d="100"/>
        </p:scale>
        <p:origin x="3354" y="108"/>
      </p:cViewPr>
      <p:guideLst>
        <p:guide orient="horz" pos="2160"/>
        <p:guide pos="2880"/>
      </p:guideLst>
    </p:cSldViewPr>
  </p:slideViewPr>
  <p:outlineViewPr>
    <p:cViewPr>
      <p:scale>
        <a:sx n="33" d="100"/>
        <a:sy n="33" d="100"/>
      </p:scale>
      <p:origin x="0" y="-42498"/>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70" d="100"/>
          <a:sy n="70" d="100"/>
        </p:scale>
        <p:origin x="3240"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handoutMaster" Target="handoutMasters/handout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image" Target="../media/image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pPr>
              <a:defRPr/>
            </a:pPr>
            <a:endParaRPr lang="ru-RU"/>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pPr>
              <a:defRPr/>
            </a:pPr>
            <a:fld id="{C4E9EB66-2A43-4086-8E3A-B77A1CA31B55}" type="datetimeFigureOut">
              <a:rPr lang="ru-RU"/>
              <a:pPr>
                <a:defRPr/>
              </a:pPr>
              <a:t>07.09.2020</a:t>
            </a:fld>
            <a:endParaRPr lang="ru-RU"/>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pPr>
              <a:defRPr/>
            </a:pPr>
            <a:endParaRPr lang="ru-RU"/>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13156ACF-A2FF-485E-91AA-A553C0E0131E}" type="slidenum">
              <a:rPr lang="ru-RU" altLang="ru-RU"/>
              <a:pPr/>
              <a:t>‹#›</a:t>
            </a:fld>
            <a:endParaRPr lang="ru-RU" altLang="ru-RU"/>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pPr>
              <a:defRPr/>
            </a:pPr>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pPr>
              <a:defRPr/>
            </a:pPr>
            <a:fld id="{F585788A-3306-474D-BBA5-0C608FE55EDC}" type="datetimeFigureOut">
              <a:rPr lang="ru-RU"/>
              <a:pPr>
                <a:defRPr/>
              </a:pPr>
              <a:t>07.09.2020</a:t>
            </a:fld>
            <a:endParaRPr lang="ru-RU"/>
          </a:p>
        </p:txBody>
      </p:sp>
      <p:sp>
        <p:nvSpPr>
          <p:cNvPr id="4" name="Образ слайда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ru-RU" noProof="0" smtClean="0"/>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noProof="0" smtClean="0"/>
              <a:t>Образец текста</a:t>
            </a:r>
          </a:p>
          <a:p>
            <a:pPr lvl="1"/>
            <a:r>
              <a:rPr lang="ru-RU" noProof="0" smtClean="0"/>
              <a:t>Второй уровень</a:t>
            </a:r>
          </a:p>
          <a:p>
            <a:pPr lvl="2"/>
            <a:r>
              <a:rPr lang="ru-RU" noProof="0" smtClean="0"/>
              <a:t>Третий уровень</a:t>
            </a:r>
          </a:p>
          <a:p>
            <a:pPr lvl="3"/>
            <a:r>
              <a:rPr lang="ru-RU" noProof="0" smtClean="0"/>
              <a:t>Четвертый уровень</a:t>
            </a:r>
          </a:p>
          <a:p>
            <a:pPr lvl="4"/>
            <a:r>
              <a:rPr lang="ru-RU" noProof="0" smtClean="0"/>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pPr>
              <a:defRPr/>
            </a:pPr>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72E57FE-D8A0-4A96-9002-565CE42EF41D}" type="slidenum">
              <a:rPr lang="ru-RU" altLang="ru-RU"/>
              <a:pPr/>
              <a:t>‹#›</a:t>
            </a:fld>
            <a:endParaRPr lang="ru-RU" altLang="ru-RU"/>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Образ слайда 1"/>
          <p:cNvSpPr>
            <a:spLocks noGrp="1" noRot="1" noChangeAspect="1" noTextEdit="1"/>
          </p:cNvSpPr>
          <p:nvPr>
            <p:ph type="sldImg"/>
          </p:nvPr>
        </p:nvSpPr>
        <p:spPr bwMode="auto">
          <a:noFill/>
          <a:ln>
            <a:solidFill>
              <a:srgbClr val="000000"/>
            </a:solidFill>
            <a:miter lim="800000"/>
            <a:headEnd/>
            <a:tailEnd/>
          </a:ln>
        </p:spPr>
      </p:sp>
      <p:sp>
        <p:nvSpPr>
          <p:cNvPr id="97283" name="Заметки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ru-RU" altLang="ru-RU" smtClean="0"/>
          </a:p>
        </p:txBody>
      </p:sp>
      <p:sp>
        <p:nvSpPr>
          <p:cNvPr id="97284" name="Номер слайда 3"/>
          <p:cNvSpPr>
            <a:spLocks noGrp="1"/>
          </p:cNvSpPr>
          <p:nvPr>
            <p:ph type="sldNum" sz="quarter" idx="5"/>
          </p:nvPr>
        </p:nvSpPr>
        <p:spPr bwMode="auto">
          <a:noFill/>
          <a:ln>
            <a:miter lim="800000"/>
            <a:headEnd/>
            <a:tailEnd/>
          </a:ln>
        </p:spPr>
        <p:txBody>
          <a:bodyPr/>
          <a:lstStyle/>
          <a:p>
            <a:fld id="{F5F4641F-C2F3-407E-B1E1-6B622923B57F}" type="slidenum">
              <a:rPr lang="ru-RU" altLang="ru-RU"/>
              <a:pPr/>
              <a:t>90</a:t>
            </a:fld>
            <a:endParaRPr lang="ru-RU" altLang="ru-RU"/>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image" Target="../media/image1.png"/><Relationship Id="rId5" Type="http://schemas.openxmlformats.org/officeDocument/2006/relationships/oleObject" Target="../embeddings/oleObject3.bin"/><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4" name="Rectangle 2"/>
          <p:cNvSpPr>
            <a:spLocks noChangeArrowheads="1"/>
          </p:cNvSpPr>
          <p:nvPr/>
        </p:nvSpPr>
        <p:spPr bwMode="ltGray">
          <a:xfrm>
            <a:off x="-1588" y="5157788"/>
            <a:ext cx="9145588" cy="1708150"/>
          </a:xfrm>
          <a:prstGeom prst="rect">
            <a:avLst/>
          </a:prstGeom>
          <a:solidFill>
            <a:schemeClr val="bg2"/>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ru-RU" altLang="ru-RU" smtClean="0"/>
          </a:p>
        </p:txBody>
      </p:sp>
      <p:sp>
        <p:nvSpPr>
          <p:cNvPr id="5" name="Rectangle 3"/>
          <p:cNvSpPr>
            <a:spLocks noChangeArrowheads="1"/>
          </p:cNvSpPr>
          <p:nvPr/>
        </p:nvSpPr>
        <p:spPr bwMode="white">
          <a:xfrm>
            <a:off x="0" y="0"/>
            <a:ext cx="9144000" cy="4935538"/>
          </a:xfrm>
          <a:prstGeom prst="rect">
            <a:avLst/>
          </a:prstGeom>
          <a:solidFill>
            <a:schemeClr val="tx1"/>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ru-RU" altLang="ru-RU" smtClean="0"/>
          </a:p>
        </p:txBody>
      </p:sp>
      <p:sp>
        <p:nvSpPr>
          <p:cNvPr id="6" name="Rectangle 4"/>
          <p:cNvSpPr>
            <a:spLocks noChangeArrowheads="1"/>
          </p:cNvSpPr>
          <p:nvPr/>
        </p:nvSpPr>
        <p:spPr bwMode="ltGray">
          <a:xfrm>
            <a:off x="1270000" y="4933950"/>
            <a:ext cx="7874000" cy="223838"/>
          </a:xfrm>
          <a:prstGeom prst="rect">
            <a:avLst/>
          </a:prstGeom>
          <a:solidFill>
            <a:schemeClr val="hlink"/>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ru-RU" altLang="ru-RU" smtClean="0"/>
          </a:p>
        </p:txBody>
      </p:sp>
      <p:sp>
        <p:nvSpPr>
          <p:cNvPr id="7" name="Rectangle 9"/>
          <p:cNvSpPr>
            <a:spLocks noChangeArrowheads="1"/>
          </p:cNvSpPr>
          <p:nvPr/>
        </p:nvSpPr>
        <p:spPr bwMode="gray">
          <a:xfrm>
            <a:off x="-9525" y="4935538"/>
            <a:ext cx="1282700" cy="222250"/>
          </a:xfrm>
          <a:prstGeom prst="rect">
            <a:avLst/>
          </a:prstGeom>
          <a:solidFill>
            <a:schemeClr val="accent1"/>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ru-RU" altLang="ru-RU" smtClean="0"/>
          </a:p>
        </p:txBody>
      </p:sp>
      <p:graphicFrame>
        <p:nvGraphicFramePr>
          <p:cNvPr id="8" name="Object 10"/>
          <p:cNvGraphicFramePr>
            <a:graphicFrameLocks noChangeAspect="1"/>
          </p:cNvGraphicFramePr>
          <p:nvPr/>
        </p:nvGraphicFramePr>
        <p:xfrm>
          <a:off x="1279525" y="5054600"/>
          <a:ext cx="2351088" cy="609600"/>
        </p:xfrm>
        <a:graphic>
          <a:graphicData uri="http://schemas.openxmlformats.org/presentationml/2006/ole">
            <mc:AlternateContent xmlns:mc="http://schemas.openxmlformats.org/markup-compatibility/2006">
              <mc:Choice xmlns:v="urn:schemas-microsoft-com:vml" Requires="v">
                <p:oleObj spid="_x0000_s136200" name="Image" r:id="rId3" imgW="2539683" imgH="609524" progId="Photoshop.Image.6">
                  <p:embed/>
                </p:oleObj>
              </mc:Choice>
              <mc:Fallback>
                <p:oleObj name="Image" r:id="rId3" imgW="2539683" imgH="609524" progId="Photoshop.Image.6">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9525" y="5054600"/>
                        <a:ext cx="2351088" cy="609600"/>
                      </a:xfrm>
                      <a:prstGeom prst="rect">
                        <a:avLst/>
                      </a:prstGeom>
                      <a:noFill/>
                      <a:ln>
                        <a:noFill/>
                      </a:ln>
                      <a:extLst>
                        <a:ext uri="{909E8E84-426E-40DD-AFC4-6F175D3DCCD1}">
                          <a14:hiddenFill xmlns:a14="http://schemas.microsoft.com/office/drawing/2010/main">
                            <a:gradFill rotWithShape="1">
                              <a:gsLst>
                                <a:gs pos="0">
                                  <a:srgbClr val="729DD5">
                                    <a:alpha val="39998"/>
                                  </a:srgbClr>
                                </a:gs>
                                <a:gs pos="100000">
                                  <a:schemeClr val="accent1"/>
                                </a:gs>
                              </a:gsLst>
                              <a:lin ang="5400000" scaled="1"/>
                            </a:gradFill>
                          </a14:hiddenFill>
                        </a:ext>
                        <a:ext uri="{91240B29-F687-4F45-9708-019B960494DF}">
                          <a14:hiddenLine xmlns:a14="http://schemas.microsoft.com/office/drawing/2010/main" w="0">
                            <a:solidFill>
                              <a:srgbClr val="000000"/>
                            </a:solidFill>
                            <a:miter lim="800000"/>
                            <a:headEnd/>
                            <a:tailEnd/>
                          </a14:hiddenLine>
                        </a:ext>
                      </a:extLst>
                    </p:spPr>
                  </p:pic>
                </p:oleObj>
              </mc:Fallback>
            </mc:AlternateContent>
          </a:graphicData>
        </a:graphic>
      </p:graphicFrame>
      <p:graphicFrame>
        <p:nvGraphicFramePr>
          <p:cNvPr id="9" name="Object 11"/>
          <p:cNvGraphicFramePr>
            <a:graphicFrameLocks noChangeAspect="1"/>
          </p:cNvGraphicFramePr>
          <p:nvPr/>
        </p:nvGraphicFramePr>
        <p:xfrm>
          <a:off x="0" y="3500438"/>
          <a:ext cx="1266825" cy="1430337"/>
        </p:xfrm>
        <a:graphic>
          <a:graphicData uri="http://schemas.openxmlformats.org/presentationml/2006/ole">
            <mc:AlternateContent xmlns:mc="http://schemas.openxmlformats.org/markup-compatibility/2006">
              <mc:Choice xmlns:v="urn:schemas-microsoft-com:vml" Requires="v">
                <p:oleObj spid="_x0000_s136201" name="Image" r:id="rId5" imgW="2539683" imgH="2539683" progId="Photoshop.Image.6">
                  <p:embed/>
                </p:oleObj>
              </mc:Choice>
              <mc:Fallback>
                <p:oleObj name="Image" r:id="rId5" imgW="2539683" imgH="2539683" progId="Photoshop.Image.6">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500438"/>
                        <a:ext cx="1266825" cy="1430337"/>
                      </a:xfrm>
                      <a:prstGeom prst="rect">
                        <a:avLst/>
                      </a:prstGeom>
                      <a:noFill/>
                      <a:ln>
                        <a:noFill/>
                      </a:ln>
                      <a:extLst>
                        <a:ext uri="{909E8E84-426E-40DD-AFC4-6F175D3DCCD1}">
                          <a14:hiddenFill xmlns:a14="http://schemas.microsoft.com/office/drawing/2010/main">
                            <a:gradFill rotWithShape="1">
                              <a:gsLst>
                                <a:gs pos="0">
                                  <a:srgbClr val="729DD5">
                                    <a:alpha val="39998"/>
                                  </a:srgbClr>
                                </a:gs>
                                <a:gs pos="100000">
                                  <a:schemeClr val="accent1"/>
                                </a:gs>
                              </a:gsLst>
                              <a:lin ang="5400000" scaled="1"/>
                            </a:gradFill>
                          </a14:hiddenFill>
                        </a:ext>
                        <a:ext uri="{91240B29-F687-4F45-9708-019B960494DF}">
                          <a14:hiddenLine xmlns:a14="http://schemas.microsoft.com/office/drawing/2010/main" w="0">
                            <a:solidFill>
                              <a:srgbClr val="000000"/>
                            </a:solidFill>
                            <a:miter lim="800000"/>
                            <a:headEnd/>
                            <a:tailEnd/>
                          </a14:hiddenLine>
                        </a:ext>
                      </a:extLst>
                    </p:spPr>
                  </p:pic>
                </p:oleObj>
              </mc:Fallback>
            </mc:AlternateContent>
          </a:graphicData>
        </a:graphic>
      </p:graphicFrame>
      <p:sp>
        <p:nvSpPr>
          <p:cNvPr id="10" name="Rectangle 12"/>
          <p:cNvSpPr>
            <a:spLocks noChangeArrowheads="1"/>
          </p:cNvSpPr>
          <p:nvPr/>
        </p:nvSpPr>
        <p:spPr bwMode="invGray">
          <a:xfrm>
            <a:off x="1266825" y="1125538"/>
            <a:ext cx="2368550" cy="4535487"/>
          </a:xfrm>
          <a:prstGeom prst="rect">
            <a:avLst/>
          </a:prstGeom>
          <a:noFill/>
          <a:ln w="0" algn="ctr">
            <a:solidFill>
              <a:schemeClr val="accent1"/>
            </a:solidFill>
            <a:miter lim="800000"/>
            <a:headEnd/>
            <a:tailEnd/>
          </a:ln>
          <a:effectLst/>
          <a:extLst>
            <a:ext uri="{909E8E84-426E-40DD-AFC4-6F175D3DCCD1}">
              <a14:hiddenFill xmlns:a14="http://schemas.microsoft.com/office/drawing/2010/main">
                <a:gradFill rotWithShape="1">
                  <a:gsLst>
                    <a:gs pos="0">
                      <a:srgbClr val="729DD5">
                        <a:alpha val="39998"/>
                      </a:srgbClr>
                    </a:gs>
                    <a:gs pos="100000">
                      <a:schemeClr val="accent1"/>
                    </a:gs>
                  </a:gsLst>
                  <a:lin ang="5400000" scaled="1"/>
                </a:gra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ru-RU" altLang="ru-RU" smtClean="0"/>
          </a:p>
        </p:txBody>
      </p:sp>
      <p:sp>
        <p:nvSpPr>
          <p:cNvPr id="11" name="Rectangle 13"/>
          <p:cNvSpPr>
            <a:spLocks noChangeArrowheads="1"/>
          </p:cNvSpPr>
          <p:nvPr/>
        </p:nvSpPr>
        <p:spPr bwMode="invGray">
          <a:xfrm flipH="1">
            <a:off x="8221663" y="0"/>
            <a:ext cx="95250" cy="2060575"/>
          </a:xfrm>
          <a:prstGeom prst="rect">
            <a:avLst/>
          </a:prstGeom>
          <a:solidFill>
            <a:schemeClr val="accent1"/>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ru-RU" altLang="ru-RU" smtClean="0"/>
          </a:p>
        </p:txBody>
      </p:sp>
      <p:sp>
        <p:nvSpPr>
          <p:cNvPr id="12" name="Rectangle 14"/>
          <p:cNvSpPr>
            <a:spLocks noChangeArrowheads="1"/>
          </p:cNvSpPr>
          <p:nvPr/>
        </p:nvSpPr>
        <p:spPr bwMode="invGray">
          <a:xfrm>
            <a:off x="250825" y="260350"/>
            <a:ext cx="8569325" cy="4392613"/>
          </a:xfrm>
          <a:prstGeom prst="rect">
            <a:avLst/>
          </a:prstGeom>
          <a:noFill/>
          <a:ln w="0" algn="ctr">
            <a:solidFill>
              <a:schemeClr val="tx2"/>
            </a:solidFill>
            <a:miter lim="800000"/>
            <a:headEnd/>
            <a:tailEnd/>
          </a:ln>
          <a:effectLst/>
          <a:extLst>
            <a:ext uri="{909E8E84-426E-40DD-AFC4-6F175D3DCCD1}">
              <a14:hiddenFill xmlns:a14="http://schemas.microsoft.com/office/drawing/2010/main">
                <a:gradFill rotWithShape="1">
                  <a:gsLst>
                    <a:gs pos="0">
                      <a:srgbClr val="729DD5">
                        <a:alpha val="39998"/>
                      </a:srgbClr>
                    </a:gs>
                    <a:gs pos="100000">
                      <a:schemeClr val="accent1"/>
                    </a:gs>
                  </a:gsLst>
                  <a:lin ang="5400000" scaled="1"/>
                </a:gra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ru-RU" altLang="ru-RU" smtClean="0"/>
          </a:p>
        </p:txBody>
      </p:sp>
      <p:sp>
        <p:nvSpPr>
          <p:cNvPr id="13" name="Rectangle 15"/>
          <p:cNvSpPr>
            <a:spLocks noChangeArrowheads="1"/>
          </p:cNvSpPr>
          <p:nvPr/>
        </p:nvSpPr>
        <p:spPr bwMode="invGray">
          <a:xfrm>
            <a:off x="7775575" y="908050"/>
            <a:ext cx="1368425" cy="1439863"/>
          </a:xfrm>
          <a:prstGeom prst="rect">
            <a:avLst/>
          </a:prstGeom>
          <a:noFill/>
          <a:ln w="0" algn="ctr">
            <a:solidFill>
              <a:schemeClr val="tx2"/>
            </a:solidFill>
            <a:miter lim="800000"/>
            <a:headEnd/>
            <a:tailEnd/>
          </a:ln>
          <a:effectLst/>
          <a:extLst>
            <a:ext uri="{909E8E84-426E-40DD-AFC4-6F175D3DCCD1}">
              <a14:hiddenFill xmlns:a14="http://schemas.microsoft.com/office/drawing/2010/main">
                <a:gradFill rotWithShape="1">
                  <a:gsLst>
                    <a:gs pos="0">
                      <a:srgbClr val="729DD5">
                        <a:alpha val="39998"/>
                      </a:srgbClr>
                    </a:gs>
                    <a:gs pos="100000">
                      <a:schemeClr val="accent1"/>
                    </a:gs>
                  </a:gsLst>
                  <a:lin ang="5400000" scaled="1"/>
                </a:gra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ru-RU" altLang="ru-RU" smtClean="0"/>
          </a:p>
        </p:txBody>
      </p:sp>
      <p:sp>
        <p:nvSpPr>
          <p:cNvPr id="14" name="Rectangle 16"/>
          <p:cNvSpPr>
            <a:spLocks noChangeArrowheads="1"/>
          </p:cNvSpPr>
          <p:nvPr/>
        </p:nvSpPr>
        <p:spPr bwMode="invGray">
          <a:xfrm>
            <a:off x="611188" y="1916113"/>
            <a:ext cx="7921625" cy="1584325"/>
          </a:xfrm>
          <a:prstGeom prst="rect">
            <a:avLst/>
          </a:prstGeom>
          <a:noFill/>
          <a:ln w="0" algn="ctr">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ru-RU" altLang="ru-RU" smtClean="0"/>
          </a:p>
        </p:txBody>
      </p:sp>
      <p:sp>
        <p:nvSpPr>
          <p:cNvPr id="5125" name="Rectangle 5"/>
          <p:cNvSpPr>
            <a:spLocks noGrp="1" noChangeArrowheads="1"/>
          </p:cNvSpPr>
          <p:nvPr>
            <p:ph type="subTitle" idx="1"/>
          </p:nvPr>
        </p:nvSpPr>
        <p:spPr bwMode="black">
          <a:xfrm>
            <a:off x="1752600" y="3733800"/>
            <a:ext cx="6019800" cy="381000"/>
          </a:xfrm>
        </p:spPr>
        <p:txBody>
          <a:bodyPr/>
          <a:lstStyle>
            <a:lvl1pPr marL="0" indent="0" algn="ctr">
              <a:buFont typeface="Wingdings" panose="05000000000000000000" pitchFamily="2" charset="2"/>
              <a:buNone/>
              <a:defRPr sz="2000">
                <a:solidFill>
                  <a:srgbClr val="84A1E8"/>
                </a:solidFill>
              </a:defRPr>
            </a:lvl1pPr>
          </a:lstStyle>
          <a:p>
            <a:pPr lvl="0"/>
            <a:r>
              <a:rPr lang="en-US" altLang="ru-RU" noProof="0" smtClean="0"/>
              <a:t>Образец подзаголовка</a:t>
            </a:r>
          </a:p>
        </p:txBody>
      </p:sp>
      <p:sp>
        <p:nvSpPr>
          <p:cNvPr id="5137" name="Rectangle 17"/>
          <p:cNvSpPr>
            <a:spLocks noGrp="1" noChangeArrowheads="1"/>
          </p:cNvSpPr>
          <p:nvPr>
            <p:ph type="ctrTitle"/>
          </p:nvPr>
        </p:nvSpPr>
        <p:spPr>
          <a:xfrm>
            <a:off x="990600" y="1981200"/>
            <a:ext cx="7239000" cy="1524000"/>
          </a:xfrm>
        </p:spPr>
        <p:txBody>
          <a:bodyPr/>
          <a:lstStyle>
            <a:lvl1pPr>
              <a:defRPr sz="4000" b="1"/>
            </a:lvl1pPr>
          </a:lstStyle>
          <a:p>
            <a:pPr lvl="0"/>
            <a:r>
              <a:rPr lang="en-US" altLang="ru-RU" noProof="0" smtClean="0"/>
              <a:t>Образец заголовка</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11"/>
          <p:cNvSpPr>
            <a:spLocks noGrp="1" noChangeArrowheads="1"/>
          </p:cNvSpPr>
          <p:nvPr>
            <p:ph type="sldNum" sz="quarter" idx="10"/>
          </p:nvPr>
        </p:nvSpPr>
        <p:spPr>
          <a:ln/>
        </p:spPr>
        <p:txBody>
          <a:bodyPr/>
          <a:lstStyle>
            <a:lvl1pPr>
              <a:defRPr/>
            </a:lvl1pPr>
          </a:lstStyle>
          <a:p>
            <a:fld id="{85DEFDED-DAA7-4B97-B14A-4CC03DA83D9D}" type="slidenum">
              <a:rPr lang="en-US" altLang="ru-RU"/>
              <a:pPr/>
              <a:t>‹#›</a:t>
            </a:fld>
            <a:endParaRPr lang="en-US" alt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33363"/>
            <a:ext cx="2057400" cy="627697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33363"/>
            <a:ext cx="6019800" cy="627697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11"/>
          <p:cNvSpPr>
            <a:spLocks noGrp="1" noChangeArrowheads="1"/>
          </p:cNvSpPr>
          <p:nvPr>
            <p:ph type="sldNum" sz="quarter" idx="10"/>
          </p:nvPr>
        </p:nvSpPr>
        <p:spPr>
          <a:ln/>
        </p:spPr>
        <p:txBody>
          <a:bodyPr/>
          <a:lstStyle>
            <a:lvl1pPr>
              <a:defRPr/>
            </a:lvl1pPr>
          </a:lstStyle>
          <a:p>
            <a:fld id="{739961FB-2C8C-4F2B-97C0-DA71583E1757}" type="slidenum">
              <a:rPr lang="en-US" altLang="ru-RU"/>
              <a:pPr/>
              <a:t>‹#›</a:t>
            </a:fld>
            <a:endParaRPr lang="en-US" altLang="ru-RU"/>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143000" y="1122363"/>
            <a:ext cx="6858000" cy="2387600"/>
          </a:xfrm>
        </p:spPr>
        <p:txBody>
          <a:bodyPr anchor="b"/>
          <a:lstStyle>
            <a:lvl1pPr algn="ctr">
              <a:defRPr sz="6000"/>
            </a:lvl1pPr>
          </a:lstStyle>
          <a:p>
            <a:r>
              <a:rPr lang="ru-RU" smtClean="0"/>
              <a:t>Образец заголовка</a:t>
            </a:r>
            <a:endParaRPr lang="ru-RU"/>
          </a:p>
        </p:txBody>
      </p:sp>
      <p:sp>
        <p:nvSpPr>
          <p:cNvPr id="3" name="Подзаголовок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ru-RU"/>
          </a:p>
        </p:txBody>
      </p:sp>
      <p:sp>
        <p:nvSpPr>
          <p:cNvPr id="4" name="Rectangle 11"/>
          <p:cNvSpPr>
            <a:spLocks noGrp="1" noChangeArrowheads="1"/>
          </p:cNvSpPr>
          <p:nvPr>
            <p:ph type="sldNum" sz="quarter" idx="10"/>
          </p:nvPr>
        </p:nvSpPr>
        <p:spPr>
          <a:ln/>
        </p:spPr>
        <p:txBody>
          <a:bodyPr/>
          <a:lstStyle>
            <a:lvl1pPr>
              <a:defRPr/>
            </a:lvl1pPr>
          </a:lstStyle>
          <a:p>
            <a:fld id="{97A34B57-25C5-4D0C-ACB2-307773EC6895}" type="slidenum">
              <a:rPr lang="en-US" altLang="ru-RU"/>
              <a:pPr/>
              <a:t>‹#›</a:t>
            </a:fld>
            <a:endParaRPr lang="en-US" alt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11"/>
          <p:cNvSpPr>
            <a:spLocks noGrp="1" noChangeArrowheads="1"/>
          </p:cNvSpPr>
          <p:nvPr>
            <p:ph type="sldNum" sz="quarter" idx="10"/>
          </p:nvPr>
        </p:nvSpPr>
        <p:spPr>
          <a:ln/>
        </p:spPr>
        <p:txBody>
          <a:bodyPr/>
          <a:lstStyle>
            <a:lvl1pPr>
              <a:defRPr/>
            </a:lvl1pPr>
          </a:lstStyle>
          <a:p>
            <a:fld id="{38960EDB-697B-4C7D-91E1-B154575E1736}" type="slidenum">
              <a:rPr lang="en-US" altLang="ru-RU"/>
              <a:pPr/>
              <a:t>‹#›</a:t>
            </a:fld>
            <a:endParaRPr lang="en-US" alt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3888" y="1709738"/>
            <a:ext cx="7886700" cy="2852737"/>
          </a:xfrm>
        </p:spPr>
        <p:txBody>
          <a:bodyPr anchor="b"/>
          <a:lstStyle>
            <a:lvl1pPr>
              <a:defRPr sz="6000"/>
            </a:lvl1pPr>
          </a:lstStyle>
          <a:p>
            <a:r>
              <a:rPr lang="ru-RU" smtClean="0"/>
              <a:t>Образец заголовка</a:t>
            </a:r>
            <a:endParaRPr lang="ru-RU"/>
          </a:p>
        </p:txBody>
      </p:sp>
      <p:sp>
        <p:nvSpPr>
          <p:cNvPr id="3" name="Текст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ru-RU" smtClean="0"/>
              <a:t>Образец текста</a:t>
            </a:r>
          </a:p>
        </p:txBody>
      </p:sp>
      <p:sp>
        <p:nvSpPr>
          <p:cNvPr id="4" name="Rectangle 11"/>
          <p:cNvSpPr>
            <a:spLocks noGrp="1" noChangeArrowheads="1"/>
          </p:cNvSpPr>
          <p:nvPr>
            <p:ph type="sldNum" sz="quarter" idx="10"/>
          </p:nvPr>
        </p:nvSpPr>
        <p:spPr>
          <a:ln/>
        </p:spPr>
        <p:txBody>
          <a:bodyPr/>
          <a:lstStyle>
            <a:lvl1pPr>
              <a:defRPr/>
            </a:lvl1pPr>
          </a:lstStyle>
          <a:p>
            <a:fld id="{8641A5B1-3EB4-4035-B454-2AB8FC568EC6}" type="slidenum">
              <a:rPr lang="en-US" altLang="ru-RU"/>
              <a:pPr/>
              <a:t>‹#›</a:t>
            </a:fld>
            <a:endParaRPr lang="en-US" altLang="ru-R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457200" y="1262063"/>
            <a:ext cx="4038600" cy="5248275"/>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4648200" y="1262063"/>
            <a:ext cx="4038600" cy="5248275"/>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Rectangle 11"/>
          <p:cNvSpPr>
            <a:spLocks noGrp="1" noChangeArrowheads="1"/>
          </p:cNvSpPr>
          <p:nvPr>
            <p:ph type="sldNum" sz="quarter" idx="10"/>
          </p:nvPr>
        </p:nvSpPr>
        <p:spPr>
          <a:ln/>
        </p:spPr>
        <p:txBody>
          <a:bodyPr/>
          <a:lstStyle>
            <a:lvl1pPr>
              <a:defRPr/>
            </a:lvl1pPr>
          </a:lstStyle>
          <a:p>
            <a:fld id="{E52DA5BF-F478-4733-AAF8-857C32F12CC8}" type="slidenum">
              <a:rPr lang="en-US" altLang="ru-RU"/>
              <a:pPr/>
              <a:t>‹#›</a:t>
            </a:fld>
            <a:endParaRPr lang="en-US" alt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30238" y="365125"/>
            <a:ext cx="7886700" cy="1325563"/>
          </a:xfrm>
        </p:spPr>
        <p:txBody>
          <a:bodyPr/>
          <a:lstStyle/>
          <a:p>
            <a:r>
              <a:rPr lang="ru-RU" smtClean="0"/>
              <a:t>Образец заголовка</a:t>
            </a:r>
            <a:endParaRPr lang="ru-RU"/>
          </a:p>
        </p:txBody>
      </p:sp>
      <p:sp>
        <p:nvSpPr>
          <p:cNvPr id="3" name="Текст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630238" y="2505075"/>
            <a:ext cx="386873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4629150" y="2505075"/>
            <a:ext cx="38877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Rectangle 11"/>
          <p:cNvSpPr>
            <a:spLocks noGrp="1" noChangeArrowheads="1"/>
          </p:cNvSpPr>
          <p:nvPr>
            <p:ph type="sldNum" sz="quarter" idx="10"/>
          </p:nvPr>
        </p:nvSpPr>
        <p:spPr>
          <a:ln/>
        </p:spPr>
        <p:txBody>
          <a:bodyPr/>
          <a:lstStyle>
            <a:lvl1pPr>
              <a:defRPr/>
            </a:lvl1pPr>
          </a:lstStyle>
          <a:p>
            <a:fld id="{07BD6256-B87C-4E5C-BE8C-64D74020108E}" type="slidenum">
              <a:rPr lang="en-US" altLang="ru-RU"/>
              <a:pPr/>
              <a:t>‹#›</a:t>
            </a:fld>
            <a:endParaRPr lang="en-US" alt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Rectangle 11"/>
          <p:cNvSpPr>
            <a:spLocks noGrp="1" noChangeArrowheads="1"/>
          </p:cNvSpPr>
          <p:nvPr>
            <p:ph type="sldNum" sz="quarter" idx="10"/>
          </p:nvPr>
        </p:nvSpPr>
        <p:spPr>
          <a:ln/>
        </p:spPr>
        <p:txBody>
          <a:bodyPr/>
          <a:lstStyle>
            <a:lvl1pPr>
              <a:defRPr/>
            </a:lvl1pPr>
          </a:lstStyle>
          <a:p>
            <a:fld id="{A8648162-18DF-4E94-9D35-8929A7EE2D8A}" type="slidenum">
              <a:rPr lang="en-US" altLang="ru-RU"/>
              <a:pPr/>
              <a:t>‹#›</a:t>
            </a:fld>
            <a:endParaRPr lang="en-US" alt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fld id="{823B4AC8-D05C-44D2-A61B-863ED4C427EF}" type="slidenum">
              <a:rPr lang="en-US" altLang="ru-RU"/>
              <a:pPr/>
              <a:t>‹#›</a:t>
            </a:fld>
            <a:endParaRPr lang="en-US" alt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30238" y="457200"/>
            <a:ext cx="2949575" cy="1600200"/>
          </a:xfrm>
        </p:spPr>
        <p:txBody>
          <a:bodyPr anchor="b"/>
          <a:lstStyle>
            <a:lvl1pPr>
              <a:defRPr sz="3200"/>
            </a:lvl1pPr>
          </a:lstStyle>
          <a:p>
            <a:r>
              <a:rPr lang="ru-RU" smtClean="0"/>
              <a:t>Образец заголовка</a:t>
            </a:r>
            <a:endParaRPr lang="ru-RU"/>
          </a:p>
        </p:txBody>
      </p:sp>
      <p:sp>
        <p:nvSpPr>
          <p:cNvPr id="3" name="Объект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Rectangle 11"/>
          <p:cNvSpPr>
            <a:spLocks noGrp="1" noChangeArrowheads="1"/>
          </p:cNvSpPr>
          <p:nvPr>
            <p:ph type="sldNum" sz="quarter" idx="10"/>
          </p:nvPr>
        </p:nvSpPr>
        <p:spPr>
          <a:ln/>
        </p:spPr>
        <p:txBody>
          <a:bodyPr/>
          <a:lstStyle>
            <a:lvl1pPr>
              <a:defRPr/>
            </a:lvl1pPr>
          </a:lstStyle>
          <a:p>
            <a:fld id="{271334AC-BF00-4608-AEAC-8327AB2D0EC7}" type="slidenum">
              <a:rPr lang="en-US" altLang="ru-RU"/>
              <a:pPr/>
              <a:t>‹#›</a:t>
            </a:fld>
            <a:endParaRPr lang="en-US" altLang="ru-R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30238" y="457200"/>
            <a:ext cx="2949575" cy="1600200"/>
          </a:xfrm>
        </p:spPr>
        <p:txBody>
          <a:bodyPr anchor="b"/>
          <a:lstStyle>
            <a:lvl1pPr>
              <a:defRPr sz="3200"/>
            </a:lvl1pPr>
          </a:lstStyle>
          <a:p>
            <a:r>
              <a:rPr lang="ru-RU" smtClean="0"/>
              <a:t>Образец заголовка</a:t>
            </a:r>
            <a:endParaRPr lang="ru-RU"/>
          </a:p>
        </p:txBody>
      </p:sp>
      <p:sp>
        <p:nvSpPr>
          <p:cNvPr id="3" name="Рисунок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smtClean="0"/>
          </a:p>
        </p:txBody>
      </p:sp>
      <p:sp>
        <p:nvSpPr>
          <p:cNvPr id="4" name="Текст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Rectangle 11"/>
          <p:cNvSpPr>
            <a:spLocks noGrp="1" noChangeArrowheads="1"/>
          </p:cNvSpPr>
          <p:nvPr>
            <p:ph type="sldNum" sz="quarter" idx="10"/>
          </p:nvPr>
        </p:nvSpPr>
        <p:spPr>
          <a:ln/>
        </p:spPr>
        <p:txBody>
          <a:bodyPr/>
          <a:lstStyle>
            <a:lvl1pPr>
              <a:defRPr/>
            </a:lvl1pPr>
          </a:lstStyle>
          <a:p>
            <a:fld id="{FBC67C79-AE55-499A-9864-B25F46A6D4F4}" type="slidenum">
              <a:rPr lang="en-US" altLang="ru-RU"/>
              <a:pPr/>
              <a:t>‹#›</a:t>
            </a:fld>
            <a:endParaRPr lang="en-US" altLang="ru-R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0" y="981075"/>
            <a:ext cx="250825" cy="5891213"/>
          </a:xfrm>
          <a:prstGeom prst="rect">
            <a:avLst/>
          </a:prstGeom>
          <a:solidFill>
            <a:schemeClr val="hlink"/>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ru-RU" altLang="ru-RU" smtClean="0"/>
          </a:p>
        </p:txBody>
      </p:sp>
      <p:sp>
        <p:nvSpPr>
          <p:cNvPr id="1027" name="Rectangle 3"/>
          <p:cNvSpPr>
            <a:spLocks noChangeArrowheads="1"/>
          </p:cNvSpPr>
          <p:nvPr/>
        </p:nvSpPr>
        <p:spPr bwMode="ltGray">
          <a:xfrm>
            <a:off x="0" y="0"/>
            <a:ext cx="1403350" cy="1247775"/>
          </a:xfrm>
          <a:prstGeom prst="rect">
            <a:avLst/>
          </a:prstGeom>
          <a:solidFill>
            <a:schemeClr val="accent1"/>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ru-RU" altLang="ru-RU" smtClean="0"/>
          </a:p>
        </p:txBody>
      </p:sp>
      <p:sp>
        <p:nvSpPr>
          <p:cNvPr id="1028" name="Rectangle 4"/>
          <p:cNvSpPr>
            <a:spLocks noChangeArrowheads="1"/>
          </p:cNvSpPr>
          <p:nvPr/>
        </p:nvSpPr>
        <p:spPr bwMode="invGray">
          <a:xfrm>
            <a:off x="1403350" y="0"/>
            <a:ext cx="7740650" cy="1052513"/>
          </a:xfrm>
          <a:prstGeom prst="rect">
            <a:avLst/>
          </a:prstGeom>
          <a:solidFill>
            <a:schemeClr val="tx2"/>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ru-RU" altLang="ru-RU" smtClean="0"/>
          </a:p>
        </p:txBody>
      </p:sp>
      <p:sp>
        <p:nvSpPr>
          <p:cNvPr id="1029" name="Rectangle 5"/>
          <p:cNvSpPr>
            <a:spLocks noChangeArrowheads="1"/>
          </p:cNvSpPr>
          <p:nvPr/>
        </p:nvSpPr>
        <p:spPr bwMode="invGray">
          <a:xfrm>
            <a:off x="8820150" y="0"/>
            <a:ext cx="73025" cy="765175"/>
          </a:xfrm>
          <a:prstGeom prst="rect">
            <a:avLst/>
          </a:prstGeom>
          <a:solidFill>
            <a:schemeClr val="accent1"/>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ru-RU" altLang="ru-RU" smtClean="0"/>
          </a:p>
        </p:txBody>
      </p:sp>
      <p:sp>
        <p:nvSpPr>
          <p:cNvPr id="1030" name="Rectangle 6"/>
          <p:cNvSpPr>
            <a:spLocks noChangeArrowheads="1"/>
          </p:cNvSpPr>
          <p:nvPr/>
        </p:nvSpPr>
        <p:spPr bwMode="white">
          <a:xfrm>
            <a:off x="179388" y="134938"/>
            <a:ext cx="8785225" cy="773112"/>
          </a:xfrm>
          <a:prstGeom prst="rect">
            <a:avLst/>
          </a:prstGeom>
          <a:noFill/>
          <a:ln w="0" algn="ctr">
            <a:solidFill>
              <a:schemeClr val="accent1"/>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ru-RU" altLang="ru-RU" smtClean="0"/>
          </a:p>
        </p:txBody>
      </p:sp>
      <p:sp>
        <p:nvSpPr>
          <p:cNvPr id="1031" name="Line 7"/>
          <p:cNvSpPr>
            <a:spLocks noChangeShapeType="1"/>
          </p:cNvSpPr>
          <p:nvPr/>
        </p:nvSpPr>
        <p:spPr bwMode="auto">
          <a:xfrm>
            <a:off x="468313" y="6481763"/>
            <a:ext cx="8424862" cy="0"/>
          </a:xfrm>
          <a:prstGeom prst="line">
            <a:avLst/>
          </a:prstGeom>
          <a:noFill/>
          <a:ln w="0">
            <a:solidFill>
              <a:schemeClr val="tx2"/>
            </a:solidFill>
            <a:round/>
            <a:headEnd/>
            <a:tailEnd/>
          </a:ln>
          <a:effectLst/>
        </p:spPr>
        <p:txBody>
          <a:bodyPr/>
          <a:lstStyle/>
          <a:p>
            <a:endParaRPr lang="ru-RU"/>
          </a:p>
        </p:txBody>
      </p:sp>
      <p:sp>
        <p:nvSpPr>
          <p:cNvPr id="1032" name="Rectangle 8"/>
          <p:cNvSpPr>
            <a:spLocks noGrp="1" noChangeArrowheads="1"/>
          </p:cNvSpPr>
          <p:nvPr>
            <p:ph type="body" idx="1"/>
          </p:nvPr>
        </p:nvSpPr>
        <p:spPr bwMode="auto">
          <a:xfrm>
            <a:off x="457200" y="1262063"/>
            <a:ext cx="8229600" cy="52482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ru-RU" smtClean="0"/>
              <a:t>Образец текста</a:t>
            </a:r>
          </a:p>
          <a:p>
            <a:pPr lvl="1"/>
            <a:r>
              <a:rPr lang="en-US" altLang="ru-RU" smtClean="0"/>
              <a:t>Второй уровень</a:t>
            </a:r>
          </a:p>
          <a:p>
            <a:pPr lvl="2"/>
            <a:r>
              <a:rPr lang="en-US" altLang="ru-RU" smtClean="0"/>
              <a:t>Третий уровень</a:t>
            </a:r>
          </a:p>
          <a:p>
            <a:pPr lvl="3"/>
            <a:r>
              <a:rPr lang="en-US" altLang="ru-RU" smtClean="0"/>
              <a:t>Четвертый уровень</a:t>
            </a:r>
          </a:p>
          <a:p>
            <a:pPr lvl="4"/>
            <a:r>
              <a:rPr lang="en-US" altLang="ru-RU" smtClean="0"/>
              <a:t>Пятый уровень</a:t>
            </a:r>
          </a:p>
        </p:txBody>
      </p:sp>
      <p:sp>
        <p:nvSpPr>
          <p:cNvPr id="4107" name="Rectangle 11"/>
          <p:cNvSpPr>
            <a:spLocks noGrp="1" noChangeArrowheads="1"/>
          </p:cNvSpPr>
          <p:nvPr>
            <p:ph type="sldNum" sz="quarter" idx="4"/>
          </p:nvPr>
        </p:nvSpPr>
        <p:spPr bwMode="auto">
          <a:xfrm>
            <a:off x="3505200" y="6448425"/>
            <a:ext cx="21336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b="1">
                <a:latin typeface="Verdana" pitchFamily="34" charset="0"/>
              </a:defRPr>
            </a:lvl1pPr>
          </a:lstStyle>
          <a:p>
            <a:fld id="{AA257E95-089B-4A64-B7AB-E2BEB9EA9F75}" type="slidenum">
              <a:rPr lang="en-US" altLang="ru-RU"/>
              <a:pPr/>
              <a:t>‹#›</a:t>
            </a:fld>
            <a:endParaRPr lang="en-US" altLang="ru-RU"/>
          </a:p>
        </p:txBody>
      </p:sp>
      <p:graphicFrame>
        <p:nvGraphicFramePr>
          <p:cNvPr id="1034" name="Object 12"/>
          <p:cNvGraphicFramePr>
            <a:graphicFrameLocks noChangeAspect="1"/>
          </p:cNvGraphicFramePr>
          <p:nvPr/>
        </p:nvGraphicFramePr>
        <p:xfrm>
          <a:off x="0" y="0"/>
          <a:ext cx="971550" cy="1042988"/>
        </p:xfrm>
        <a:graphic>
          <a:graphicData uri="http://schemas.openxmlformats.org/presentationml/2006/ole">
            <mc:AlternateContent xmlns:mc="http://schemas.openxmlformats.org/markup-compatibility/2006">
              <mc:Choice xmlns:v="urn:schemas-microsoft-com:vml" Requires="v">
                <p:oleObj spid="_x0000_s1037" name="Image" r:id="rId15" imgW="2539683" imgH="2539683" progId="Photoshop.Image.6">
                  <p:embed/>
                </p:oleObj>
              </mc:Choice>
              <mc:Fallback>
                <p:oleObj name="Image" r:id="rId15" imgW="2539683" imgH="2539683" progId="Photoshop.Image.6">
                  <p:embed/>
                  <p:pic>
                    <p:nvPicPr>
                      <p:cNvPr id="0" name="Object 1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71550" cy="1042988"/>
                      </a:xfrm>
                      <a:prstGeom prst="rect">
                        <a:avLst/>
                      </a:prstGeom>
                      <a:noFill/>
                      <a:ln>
                        <a:noFill/>
                      </a:ln>
                      <a:extLst>
                        <a:ext uri="{909E8E84-426E-40DD-AFC4-6F175D3DCCD1}">
                          <a14:hiddenFill xmlns:a14="http://schemas.microsoft.com/office/drawing/2010/main">
                            <a:gradFill rotWithShape="1">
                              <a:gsLst>
                                <a:gs pos="0">
                                  <a:srgbClr val="729DD5">
                                    <a:alpha val="39998"/>
                                  </a:srgbClr>
                                </a:gs>
                                <a:gs pos="100000">
                                  <a:srgbClr val="3E78C6"/>
                                </a:gs>
                              </a:gsLst>
                              <a:lin ang="5400000" scaled="1"/>
                            </a:gradFill>
                          </a14:hiddenFill>
                        </a:ext>
                        <a:ext uri="{91240B29-F687-4F45-9708-019B960494DF}">
                          <a14:hiddenLine xmlns:a14="http://schemas.microsoft.com/office/drawing/2010/main" w="0">
                            <a:solidFill>
                              <a:srgbClr val="000000"/>
                            </a:solidFill>
                            <a:miter lim="800000"/>
                            <a:headEnd/>
                            <a:tailEnd/>
                          </a14:hiddenLine>
                        </a:ext>
                      </a:extLst>
                    </p:spPr>
                  </p:pic>
                </p:oleObj>
              </mc:Fallback>
            </mc:AlternateContent>
          </a:graphicData>
        </a:graphic>
      </p:graphicFrame>
      <p:sp>
        <p:nvSpPr>
          <p:cNvPr id="1035" name="Rectangle 13"/>
          <p:cNvSpPr>
            <a:spLocks noChangeArrowheads="1"/>
          </p:cNvSpPr>
          <p:nvPr/>
        </p:nvSpPr>
        <p:spPr bwMode="invGray">
          <a:xfrm>
            <a:off x="1187450" y="908050"/>
            <a:ext cx="7956550" cy="144463"/>
          </a:xfrm>
          <a:prstGeom prst="rect">
            <a:avLst/>
          </a:prstGeom>
          <a:solidFill>
            <a:schemeClr val="tx1"/>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ru-RU" altLang="ru-RU" smtClean="0"/>
          </a:p>
        </p:txBody>
      </p:sp>
      <p:sp>
        <p:nvSpPr>
          <p:cNvPr id="1036" name="Rectangle 14"/>
          <p:cNvSpPr>
            <a:spLocks noChangeArrowheads="1"/>
          </p:cNvSpPr>
          <p:nvPr/>
        </p:nvSpPr>
        <p:spPr bwMode="invGray">
          <a:xfrm>
            <a:off x="971550" y="0"/>
            <a:ext cx="431800" cy="1052513"/>
          </a:xfrm>
          <a:prstGeom prst="rect">
            <a:avLst/>
          </a:prstGeom>
          <a:solidFill>
            <a:schemeClr val="tx1"/>
          </a:solidFill>
          <a:ln>
            <a:noFill/>
          </a:ln>
          <a:effectLst/>
          <a:extLst>
            <a:ext uri="{91240B29-F687-4F45-9708-019B960494DF}">
              <a14:hiddenLine xmlns:a14="http://schemas.microsoft.com/office/drawing/2010/main" w="0"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ru-RU" altLang="ru-RU" smtClean="0"/>
          </a:p>
        </p:txBody>
      </p:sp>
      <p:sp>
        <p:nvSpPr>
          <p:cNvPr id="1037" name="Rectangle 15"/>
          <p:cNvSpPr>
            <a:spLocks noGrp="1" noChangeArrowheads="1"/>
          </p:cNvSpPr>
          <p:nvPr>
            <p:ph type="title"/>
          </p:nvPr>
        </p:nvSpPr>
        <p:spPr bwMode="black">
          <a:xfrm>
            <a:off x="747713" y="233363"/>
            <a:ext cx="7862887" cy="56356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ltLang="ru-RU" smtClean="0"/>
              <a:t>Образец заголовка</a:t>
            </a:r>
          </a:p>
        </p:txBody>
      </p:sp>
    </p:spTree>
  </p:cSld>
  <p:clrMap bg1="lt1" tx1="dk1" bg2="lt2" tx2="dk2" accent1="accent1" accent2="accent2" accent3="accent3" accent4="accent4" accent5="accent5" accent6="accent6" hlink="hlink" folHlink="folHlink"/>
  <p:sldLayoutIdLst>
    <p:sldLayoutId id="2147483867"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Lst>
  <p:txStyles>
    <p:titleStyle>
      <a:lvl1pPr algn="ctr" rtl="0" eaLnBrk="0" fontAlgn="base" hangingPunct="0">
        <a:spcBef>
          <a:spcPct val="0"/>
        </a:spcBef>
        <a:spcAft>
          <a:spcPct val="0"/>
        </a:spcAft>
        <a:defRPr sz="3200" kern="1200">
          <a:solidFill>
            <a:srgbClr val="F3C43F"/>
          </a:solidFill>
          <a:latin typeface="+mj-lt"/>
          <a:ea typeface="+mj-ea"/>
          <a:cs typeface="+mj-cs"/>
        </a:defRPr>
      </a:lvl1pPr>
      <a:lvl2pPr algn="ctr" rtl="0" eaLnBrk="0" fontAlgn="base" hangingPunct="0">
        <a:spcBef>
          <a:spcPct val="0"/>
        </a:spcBef>
        <a:spcAft>
          <a:spcPct val="0"/>
        </a:spcAft>
        <a:defRPr sz="3200">
          <a:solidFill>
            <a:srgbClr val="F3C43F"/>
          </a:solidFill>
          <a:latin typeface="Verdana" panose="020B0604030504040204" pitchFamily="34" charset="0"/>
        </a:defRPr>
      </a:lvl2pPr>
      <a:lvl3pPr algn="ctr" rtl="0" eaLnBrk="0" fontAlgn="base" hangingPunct="0">
        <a:spcBef>
          <a:spcPct val="0"/>
        </a:spcBef>
        <a:spcAft>
          <a:spcPct val="0"/>
        </a:spcAft>
        <a:defRPr sz="3200">
          <a:solidFill>
            <a:srgbClr val="F3C43F"/>
          </a:solidFill>
          <a:latin typeface="Verdana" panose="020B0604030504040204" pitchFamily="34" charset="0"/>
        </a:defRPr>
      </a:lvl3pPr>
      <a:lvl4pPr algn="ctr" rtl="0" eaLnBrk="0" fontAlgn="base" hangingPunct="0">
        <a:spcBef>
          <a:spcPct val="0"/>
        </a:spcBef>
        <a:spcAft>
          <a:spcPct val="0"/>
        </a:spcAft>
        <a:defRPr sz="3200">
          <a:solidFill>
            <a:srgbClr val="F3C43F"/>
          </a:solidFill>
          <a:latin typeface="Verdana" panose="020B0604030504040204" pitchFamily="34" charset="0"/>
        </a:defRPr>
      </a:lvl4pPr>
      <a:lvl5pPr algn="ctr" rtl="0" eaLnBrk="0" fontAlgn="base" hangingPunct="0">
        <a:spcBef>
          <a:spcPct val="0"/>
        </a:spcBef>
        <a:spcAft>
          <a:spcPct val="0"/>
        </a:spcAft>
        <a:defRPr sz="3200">
          <a:solidFill>
            <a:srgbClr val="F3C43F"/>
          </a:solidFill>
          <a:latin typeface="Verdana" panose="020B0604030504040204" pitchFamily="34" charset="0"/>
        </a:defRPr>
      </a:lvl5pPr>
      <a:lvl6pPr marL="457200" algn="ctr" rtl="0" fontAlgn="base">
        <a:spcBef>
          <a:spcPct val="0"/>
        </a:spcBef>
        <a:spcAft>
          <a:spcPct val="0"/>
        </a:spcAft>
        <a:defRPr sz="3200">
          <a:solidFill>
            <a:srgbClr val="F3C43F"/>
          </a:solidFill>
          <a:latin typeface="Verdana" panose="020B0604030504040204" pitchFamily="34" charset="0"/>
        </a:defRPr>
      </a:lvl6pPr>
      <a:lvl7pPr marL="914400" algn="ctr" rtl="0" fontAlgn="base">
        <a:spcBef>
          <a:spcPct val="0"/>
        </a:spcBef>
        <a:spcAft>
          <a:spcPct val="0"/>
        </a:spcAft>
        <a:defRPr sz="3200">
          <a:solidFill>
            <a:srgbClr val="F3C43F"/>
          </a:solidFill>
          <a:latin typeface="Verdana" panose="020B0604030504040204" pitchFamily="34" charset="0"/>
        </a:defRPr>
      </a:lvl7pPr>
      <a:lvl8pPr marL="1371600" algn="ctr" rtl="0" fontAlgn="base">
        <a:spcBef>
          <a:spcPct val="0"/>
        </a:spcBef>
        <a:spcAft>
          <a:spcPct val="0"/>
        </a:spcAft>
        <a:defRPr sz="3200">
          <a:solidFill>
            <a:srgbClr val="F3C43F"/>
          </a:solidFill>
          <a:latin typeface="Verdana" panose="020B0604030504040204" pitchFamily="34" charset="0"/>
        </a:defRPr>
      </a:lvl8pPr>
      <a:lvl9pPr marL="1828800" algn="ctr" rtl="0" fontAlgn="base">
        <a:spcBef>
          <a:spcPct val="0"/>
        </a:spcBef>
        <a:spcAft>
          <a:spcPct val="0"/>
        </a:spcAft>
        <a:defRPr sz="3200">
          <a:solidFill>
            <a:srgbClr val="F3C43F"/>
          </a:solidFill>
          <a:latin typeface="Verdana" panose="020B0604030504040204" pitchFamily="34" charset="0"/>
        </a:defRPr>
      </a:lvl9pPr>
    </p:titleStyle>
    <p:bodyStyle>
      <a:lvl1pPr marL="342900" indent="-342900" algn="l" rtl="0" eaLnBrk="0" fontAlgn="base" hangingPunct="0">
        <a:spcBef>
          <a:spcPct val="20000"/>
        </a:spcBef>
        <a:spcAft>
          <a:spcPct val="0"/>
        </a:spcAft>
        <a:buClr>
          <a:schemeClr val="hlink"/>
        </a:buClr>
        <a:buFont typeface="Wingdings" pitchFamily="2" charset="2"/>
        <a:buChar char="v"/>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kern="1200">
          <a:solidFill>
            <a:schemeClr val="tx1"/>
          </a:solidFill>
          <a:latin typeface="Arial" panose="020B0604020202020204" pitchFamily="34" charset="0"/>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latin typeface="Arial" panose="020B0604020202020204" pitchFamily="34"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Arial" panose="020B0604020202020204" pitchFamily="34"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hyperlink" Target="http://ru.wikipedia.org/wiki/%D0%AD%D0%BA%D1%81%D0%BF%D0%BE%D0%BD%D0%B5%D0%BD%D1%82%D0%B0" TargetMode="External"/><Relationship Id="rId13" Type="http://schemas.openxmlformats.org/officeDocument/2006/relationships/hyperlink" Target="http://ru.wikipedia.org/wiki/%D0%9B%D0%BE%D0%B3%D0%B0%D1%80%D0%B8%D1%84%D0%BC" TargetMode="External"/><Relationship Id="rId18" Type="http://schemas.openxmlformats.org/officeDocument/2006/relationships/hyperlink" Target="http://ru.wikipedia.org/wiki/%D0%93%D0%B8%D0%BF%D0%B5%D1%80%D0%B1%D0%BE%D0%BB%D0%B8%D1%87%D0%B5%D1%81%D0%BA%D0%B8%D0%B9_%D1%82%D0%B0%D0%BD%D0%B3%D0%B5%D0%BD%D1%81" TargetMode="External"/><Relationship Id="rId3" Type="http://schemas.openxmlformats.org/officeDocument/2006/relationships/hyperlink" Target="http://ru.wikipedia.org/wiki/%D0%90%D1%80%D0%BA%D1%81%D0%B8%D0%BD%D1%83%D1%81" TargetMode="External"/><Relationship Id="rId7" Type="http://schemas.openxmlformats.org/officeDocument/2006/relationships/hyperlink" Target="http://ru.wikipedia.org/wiki/%D0%93%D0%B8%D0%BF%D0%B5%D1%80%D0%B1%D0%BE%D0%BB%D0%B8%D1%87%D0%B5%D1%81%D0%BA%D0%B8%D0%B9_%D0%BA%D0%BE%D1%81%D0%B8%D0%BD%D1%83%D1%81" TargetMode="External"/><Relationship Id="rId12" Type="http://schemas.openxmlformats.org/officeDocument/2006/relationships/hyperlink" Target="http://ru.wikipedia.org/wiki/%D0%9D%D0%B0%D1%82%D1%83%D1%80%D0%B0%D0%BB%D1%8C%D0%BD%D1%8B%D0%B9_%D0%BB%D0%BE%D0%B3%D0%B0%D1%80%D0%B8%D1%84%D0%BC" TargetMode="External"/><Relationship Id="rId17" Type="http://schemas.openxmlformats.org/officeDocument/2006/relationships/hyperlink" Target="http://ru.wikipedia.org/wiki/%D0%A2%D0%B0%D0%BD%D0%B3%D0%B5%D0%BD%D1%81" TargetMode="External"/><Relationship Id="rId2" Type="http://schemas.openxmlformats.org/officeDocument/2006/relationships/hyperlink" Target="http://ru.wikipedia.org/wiki/%D0%90%D1%80%D0%BA%D0%BA%D0%BE%D1%81%D0%B8%D0%BD%D1%83%D1%81" TargetMode="External"/><Relationship Id="rId16" Type="http://schemas.openxmlformats.org/officeDocument/2006/relationships/hyperlink" Target="http://ru.wikipedia.org/wiki/%D0%9A%D0%B2%D0%B0%D0%B4%D1%80%D0%B0%D1%82%D0%BD%D1%8B%D0%B9_%D0%BA%D0%BE%D1%80%D0%B5%D0%BD%D1%8C" TargetMode="External"/><Relationship Id="rId1" Type="http://schemas.openxmlformats.org/officeDocument/2006/relationships/slideLayout" Target="../slideLayouts/slideLayout2.xml"/><Relationship Id="rId6" Type="http://schemas.openxmlformats.org/officeDocument/2006/relationships/hyperlink" Target="http://ru.wikipedia.org/wiki/%D0%9A%D0%BE%D1%81%D0%B8%D0%BD%D1%83%D1%81" TargetMode="External"/><Relationship Id="rId11" Type="http://schemas.openxmlformats.org/officeDocument/2006/relationships/hyperlink" Target="http://ru.wikipedia.org/wiki/%D0%94%D0%B5%D0%BB%D0%B5%D0%BD%D0%B8%D0%B5_%D1%81_%D0%BE%D1%81%D1%82%D0%B0%D1%82%D0%BA%D0%BE%D0%BC" TargetMode="External"/><Relationship Id="rId5" Type="http://schemas.openxmlformats.org/officeDocument/2006/relationships/hyperlink" Target="http://ru.wikipedia.org/wiki/%D0%9E%D0%BA%D1%80%D1%83%D0%B3%D0%BB%D0%B5%D0%BD%D0%B8%D0%B5" TargetMode="External"/><Relationship Id="rId15" Type="http://schemas.openxmlformats.org/officeDocument/2006/relationships/hyperlink" Target="http://ru.wikipedia.org/wiki/%D0%93%D0%B8%D0%BF%D0%B5%D1%80%D0%B1%D0%BE%D0%BB%D0%B8%D1%87%D0%B5%D1%81%D0%BA%D0%B8%D0%B9_%D1%81%D0%B8%D0%BD%D1%83%D1%81" TargetMode="External"/><Relationship Id="rId10" Type="http://schemas.openxmlformats.org/officeDocument/2006/relationships/hyperlink" Target="http://ru.wikipedia.org/wiki/%D0%9F%D0%BB%D0%B0%D0%B2%D0%B0%D1%8E%D1%89%D0%B0%D1%8F_%D1%82%D0%BE%D1%87%D0%BA%D0%B0" TargetMode="External"/><Relationship Id="rId4" Type="http://schemas.openxmlformats.org/officeDocument/2006/relationships/hyperlink" Target="http://ru.wikipedia.org/wiki/%D0%90%D1%80%D0%BA%D1%82%D0%B0%D0%BD%D0%B3%D0%B5%D0%BD%D1%81" TargetMode="External"/><Relationship Id="rId9" Type="http://schemas.openxmlformats.org/officeDocument/2006/relationships/hyperlink" Target="http://ru.wikipedia.org/wiki/%D0%90%D0%B1%D1%81%D0%BE%D0%BB%D1%8E%D1%82%D0%BD%D0%B0%D1%8F_%D0%B2%D0%B5%D0%BB%D0%B8%D1%87%D0%B8%D0%BD%D0%B0" TargetMode="External"/><Relationship Id="rId14" Type="http://schemas.openxmlformats.org/officeDocument/2006/relationships/hyperlink" Target="http://ru.wikipedia.org/wiki/%D0%A1%D0%B8%D0%BD%D1%83%D1%81" TargetMode="External"/></Relationships>
</file>

<file path=ppt/slides/_rels/slide5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4427538" y="1916113"/>
            <a:ext cx="3494087" cy="1524000"/>
          </a:xfrm>
        </p:spPr>
        <p:txBody>
          <a:bodyPr/>
          <a:lstStyle/>
          <a:p>
            <a:pPr eaLnBrk="1" hangingPunct="1"/>
            <a:r>
              <a:rPr lang="en-US" altLang="ru-RU" sz="7200" smtClean="0"/>
              <a:t>C++</a:t>
            </a:r>
            <a:endParaRPr lang="ru-RU" altLang="ru-RU" sz="7200" smtClean="0"/>
          </a:p>
        </p:txBody>
      </p:sp>
      <p:pic>
        <p:nvPicPr>
          <p:cNvPr id="5123" name="Picture 4" descr="http://cppstudio.com/wp-content/images/article/bits-and-bytes-on-a-blue-background.jpg"/>
          <p:cNvPicPr>
            <a:picLocks noChangeAspect="1" noChangeArrowheads="1"/>
          </p:cNvPicPr>
          <p:nvPr/>
        </p:nvPicPr>
        <p:blipFill>
          <a:blip r:embed="rId2"/>
          <a:srcRect/>
          <a:stretch>
            <a:fillRect/>
          </a:stretch>
        </p:blipFill>
        <p:spPr bwMode="auto">
          <a:xfrm>
            <a:off x="539750" y="404813"/>
            <a:ext cx="2808288" cy="2808287"/>
          </a:xfrm>
          <a:prstGeom prst="rect">
            <a:avLst/>
          </a:prstGeom>
          <a:noFill/>
          <a:ln w="9525">
            <a:noFill/>
            <a:miter lim="800000"/>
            <a:headEnd/>
            <a:tailEnd/>
          </a:ln>
        </p:spPr>
      </p:pic>
      <p:sp>
        <p:nvSpPr>
          <p:cNvPr id="5124" name="Прямоугольник 1"/>
          <p:cNvSpPr>
            <a:spLocks noChangeArrowheads="1"/>
          </p:cNvSpPr>
          <p:nvPr/>
        </p:nvSpPr>
        <p:spPr bwMode="auto">
          <a:xfrm>
            <a:off x="3851275" y="5229225"/>
            <a:ext cx="5148263" cy="1570038"/>
          </a:xfrm>
          <a:prstGeom prst="rect">
            <a:avLst/>
          </a:prstGeom>
          <a:noFill/>
          <a:ln w="9525">
            <a:noFill/>
            <a:miter lim="800000"/>
            <a:headEnd/>
            <a:tailEnd/>
          </a:ln>
        </p:spPr>
        <p:txBody>
          <a:bodyPr>
            <a:spAutoFit/>
          </a:bodyPr>
          <a:lstStyle/>
          <a:p>
            <a:pPr algn="just"/>
            <a:r>
              <a:rPr lang="ru-RU" altLang="ru-RU">
                <a:latin typeface="Times New Roman" pitchFamily="18" charset="0"/>
                <a:cs typeface="Times New Roman" pitchFamily="18" charset="0"/>
              </a:rPr>
              <a:t>       </a:t>
            </a:r>
            <a:r>
              <a:rPr lang="ru-RU" altLang="ru-RU" sz="2400">
                <a:latin typeface="Monotype Corsiva" pitchFamily="66" charset="0"/>
                <a:cs typeface="Times New Roman" pitchFamily="18" charset="0"/>
              </a:rPr>
              <a:t>Единственный способ изучать новый язык программирования - писать на нем программы. </a:t>
            </a:r>
          </a:p>
          <a:p>
            <a:pPr algn="r"/>
            <a:r>
              <a:rPr lang="ru-RU" altLang="ru-RU" sz="2400">
                <a:latin typeface="Monotype Corsiva" pitchFamily="66" charset="0"/>
                <a:cs typeface="Times New Roman" pitchFamily="18" charset="0"/>
              </a:rPr>
              <a:t>Брайэн Керниган</a:t>
            </a:r>
            <a:endParaRPr lang="ru-RU" altLang="ru-RU" sz="2400">
              <a:latin typeface="Monotype Corsiva" pitchFamily="66"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ru-RU" altLang="ru-RU" sz="2800" b="1" smtClean="0"/>
              <a:t>Алфавит языка</a:t>
            </a:r>
            <a:br>
              <a:rPr lang="ru-RU" altLang="ru-RU" sz="2800" b="1" smtClean="0"/>
            </a:br>
            <a:endParaRPr lang="ru-RU" altLang="ru-RU" sz="2800" b="1" smtClean="0"/>
          </a:p>
        </p:txBody>
      </p:sp>
      <p:sp>
        <p:nvSpPr>
          <p:cNvPr id="14339" name="Rectangle 3"/>
          <p:cNvSpPr>
            <a:spLocks noGrp="1" noChangeArrowheads="1"/>
          </p:cNvSpPr>
          <p:nvPr>
            <p:ph type="body" idx="1"/>
          </p:nvPr>
        </p:nvSpPr>
        <p:spPr/>
        <p:txBody>
          <a:bodyPr/>
          <a:lstStyle/>
          <a:p>
            <a:pPr marL="533400" indent="-533400" eaLnBrk="1" hangingPunct="1">
              <a:buFont typeface="Wingdings" pitchFamily="2" charset="2"/>
              <a:buNone/>
            </a:pPr>
            <a:r>
              <a:rPr lang="ru-RU" altLang="ru-RU" smtClean="0"/>
              <a:t>Алфавит С++ включает:</a:t>
            </a:r>
          </a:p>
          <a:p>
            <a:pPr marL="533400" indent="-533400" eaLnBrk="1" hangingPunct="1">
              <a:buFont typeface="Wingdings" pitchFamily="2" charset="2"/>
              <a:buAutoNum type="arabicPeriod"/>
            </a:pPr>
            <a:r>
              <a:rPr lang="ru-RU" altLang="ru-RU" smtClean="0"/>
              <a:t>прописные и строчные латинские буквы и знак подчеркивания;</a:t>
            </a:r>
          </a:p>
          <a:p>
            <a:pPr marL="533400" indent="-533400" eaLnBrk="1" hangingPunct="1">
              <a:buFont typeface="Wingdings" pitchFamily="2" charset="2"/>
              <a:buAutoNum type="arabicPeriod"/>
            </a:pPr>
            <a:r>
              <a:rPr lang="ru-RU" altLang="ru-RU" smtClean="0"/>
              <a:t>арабские цифры от 0 до 9;</a:t>
            </a:r>
          </a:p>
          <a:p>
            <a:pPr marL="533400" indent="-533400" eaLnBrk="1" hangingPunct="1">
              <a:buFont typeface="Wingdings" pitchFamily="2" charset="2"/>
              <a:buAutoNum type="arabicPeriod"/>
            </a:pPr>
            <a:r>
              <a:rPr lang="ru-RU" altLang="ru-RU" smtClean="0"/>
              <a:t>специальные знаки, например, {, %, # и т.д.</a:t>
            </a:r>
          </a:p>
          <a:p>
            <a:pPr marL="533400" indent="-533400" eaLnBrk="1" hangingPunct="1">
              <a:buFont typeface="Wingdings" pitchFamily="2" charset="2"/>
              <a:buAutoNum type="arabicPeriod"/>
            </a:pPr>
            <a:r>
              <a:rPr lang="ru-RU" altLang="ru-RU" smtClean="0"/>
              <a:t>пробельные символы: пробел, символы табуляции, символы перехода на новую строку.</a:t>
            </a:r>
          </a:p>
          <a:p>
            <a:pPr marL="533400" indent="-533400" eaLnBrk="1" hangingPunct="1"/>
            <a:endParaRPr lang="ru-RU" altLang="ru-RU" smtClean="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Заголовок 1"/>
          <p:cNvSpPr>
            <a:spLocks noGrp="1"/>
          </p:cNvSpPr>
          <p:nvPr>
            <p:ph type="title"/>
          </p:nvPr>
        </p:nvSpPr>
        <p:spPr/>
        <p:txBody>
          <a:bodyPr/>
          <a:lstStyle/>
          <a:p>
            <a:r>
              <a:rPr lang="ru-RU" altLang="ru-RU" b="1" smtClean="0"/>
              <a:t>Задачи</a:t>
            </a:r>
          </a:p>
        </p:txBody>
      </p:sp>
      <p:sp>
        <p:nvSpPr>
          <p:cNvPr id="107523" name="Объект 2"/>
          <p:cNvSpPr>
            <a:spLocks noGrp="1"/>
          </p:cNvSpPr>
          <p:nvPr>
            <p:ph idx="1"/>
          </p:nvPr>
        </p:nvSpPr>
        <p:spPr/>
        <p:txBody>
          <a:bodyPr/>
          <a:lstStyle/>
          <a:p>
            <a:r>
              <a:rPr lang="ru-RU" altLang="ru-RU" sz="2400" smtClean="0"/>
              <a:t>Выведите на экран все члены последовательности 2a</a:t>
            </a:r>
            <a:r>
              <a:rPr lang="ru-RU" altLang="ru-RU" sz="2400" baseline="-25000" smtClean="0"/>
              <a:t>n-1</a:t>
            </a:r>
            <a:r>
              <a:rPr lang="ru-RU" altLang="ru-RU" sz="2400" smtClean="0"/>
              <a:t>–1, где a</a:t>
            </a:r>
            <a:r>
              <a:rPr lang="ru-RU" altLang="ru-RU" sz="2400" baseline="-25000" smtClean="0"/>
              <a:t>1</a:t>
            </a:r>
            <a:r>
              <a:rPr lang="ru-RU" altLang="ru-RU" sz="2400" smtClean="0"/>
              <a:t>=2, которые меньше 10000.</a:t>
            </a:r>
          </a:p>
          <a:p>
            <a:r>
              <a:rPr lang="ru-RU" altLang="ru-RU" sz="2400" smtClean="0"/>
              <a:t>Выведите на экран все двузначные члены последовательности 2a</a:t>
            </a:r>
            <a:r>
              <a:rPr lang="ru-RU" altLang="ru-RU" sz="2400" baseline="-25000" smtClean="0"/>
              <a:t>n-1</a:t>
            </a:r>
            <a:r>
              <a:rPr lang="ru-RU" altLang="ru-RU" sz="2400" smtClean="0"/>
              <a:t>+200, где a</a:t>
            </a:r>
            <a:r>
              <a:rPr lang="ru-RU" altLang="ru-RU" sz="2400" baseline="-25000" smtClean="0"/>
              <a:t>1</a:t>
            </a:r>
            <a:r>
              <a:rPr lang="ru-RU" altLang="ru-RU" sz="2400" smtClean="0"/>
              <a:t>= –166.</a:t>
            </a:r>
          </a:p>
          <a:p>
            <a:r>
              <a:rPr lang="ru-RU" altLang="ru-RU" sz="2400" smtClean="0"/>
              <a:t>Создайте программу, вычисляющую факториал натурального числа n, которое пользователь введёт с клавиатуры.</a:t>
            </a: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Заголовок 1"/>
          <p:cNvSpPr>
            <a:spLocks noGrp="1"/>
          </p:cNvSpPr>
          <p:nvPr>
            <p:ph type="title"/>
          </p:nvPr>
        </p:nvSpPr>
        <p:spPr/>
        <p:txBody>
          <a:bodyPr/>
          <a:lstStyle/>
          <a:p>
            <a:r>
              <a:rPr lang="ru-RU" altLang="ru-RU" b="1" smtClean="0"/>
              <a:t>Задачи</a:t>
            </a:r>
          </a:p>
        </p:txBody>
      </p:sp>
      <p:sp>
        <p:nvSpPr>
          <p:cNvPr id="3" name="Объект 2"/>
          <p:cNvSpPr>
            <a:spLocks noGrp="1"/>
          </p:cNvSpPr>
          <p:nvPr>
            <p:ph idx="1"/>
          </p:nvPr>
        </p:nvSpPr>
        <p:spPr/>
        <p:txBody>
          <a:bodyPr/>
          <a:lstStyle/>
          <a:p>
            <a:pPr>
              <a:defRPr/>
            </a:pPr>
            <a:r>
              <a:rPr lang="ru-RU" sz="2400" dirty="0" smtClean="0"/>
              <a:t>Выведите </a:t>
            </a:r>
            <a:r>
              <a:rPr lang="ru-RU" sz="2400" dirty="0"/>
              <a:t>на экран все положительные делители натурального числа, введённого пользователем с клавиатуры.</a:t>
            </a:r>
          </a:p>
          <a:p>
            <a:pPr marL="0" indent="0" algn="just">
              <a:buFont typeface="Wingdings" pitchFamily="2" charset="2"/>
              <a:buNone/>
              <a:defRPr/>
            </a:pPr>
            <a:r>
              <a:rPr lang="ru-RU" sz="2400" dirty="0" smtClean="0"/>
              <a:t>      Проверьте</a:t>
            </a:r>
            <a:r>
              <a:rPr lang="ru-RU" sz="2400" dirty="0"/>
              <a:t>, является ли введённое пользователем с клавиатуры натуральное число — простым. Постарайтесь не выполнять лишних действий (например, после того, как вы нашли хотя бы один нетривиальный делитель уже ясно, что число составное и проверку продолжать не нужно). Также учтите, что наименьший делитель натурального числа n, если он вообще имеется, обязательно располагается в отрезке [2; √n</a:t>
            </a:r>
            <a:r>
              <a:rPr lang="ru-RU" sz="2400" dirty="0" smtClean="0"/>
              <a:t>].</a:t>
            </a:r>
            <a:endParaRPr lang="ru-RU" sz="2400" dirty="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Заголовок 1"/>
          <p:cNvSpPr>
            <a:spLocks noGrp="1"/>
          </p:cNvSpPr>
          <p:nvPr>
            <p:ph type="title"/>
          </p:nvPr>
        </p:nvSpPr>
        <p:spPr/>
        <p:txBody>
          <a:bodyPr/>
          <a:lstStyle/>
          <a:p>
            <a:r>
              <a:rPr lang="ru-RU" altLang="ru-RU" b="1" smtClean="0"/>
              <a:t>Задачи</a:t>
            </a:r>
          </a:p>
        </p:txBody>
      </p:sp>
      <p:sp>
        <p:nvSpPr>
          <p:cNvPr id="109571" name="Объект 2"/>
          <p:cNvSpPr>
            <a:spLocks noGrp="1"/>
          </p:cNvSpPr>
          <p:nvPr>
            <p:ph idx="1"/>
          </p:nvPr>
        </p:nvSpPr>
        <p:spPr>
          <a:xfrm>
            <a:off x="468313" y="1484313"/>
            <a:ext cx="8229600" cy="1878012"/>
          </a:xfrm>
        </p:spPr>
        <p:txBody>
          <a:bodyPr/>
          <a:lstStyle/>
          <a:p>
            <a:r>
              <a:rPr lang="ru-RU" altLang="ru-RU" sz="2400" smtClean="0"/>
              <a:t>Для введённого пользователем с клавиатуры натурального числа посчитайте сумму всех его цифр (заранее не известно сколько цифр будет в числе).</a:t>
            </a:r>
          </a:p>
        </p:txBody>
      </p:sp>
      <p:pic>
        <p:nvPicPr>
          <p:cNvPr id="109572" name="Рисунок 3"/>
          <p:cNvPicPr>
            <a:picLocks noChangeAspect="1"/>
          </p:cNvPicPr>
          <p:nvPr/>
        </p:nvPicPr>
        <p:blipFill>
          <a:blip r:embed="rId2"/>
          <a:srcRect/>
          <a:stretch>
            <a:fillRect/>
          </a:stretch>
        </p:blipFill>
        <p:spPr bwMode="auto">
          <a:xfrm>
            <a:off x="2555875" y="3068638"/>
            <a:ext cx="4500563" cy="3375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Заголовок 1"/>
          <p:cNvSpPr>
            <a:spLocks noGrp="1"/>
          </p:cNvSpPr>
          <p:nvPr>
            <p:ph type="title"/>
          </p:nvPr>
        </p:nvSpPr>
        <p:spPr/>
        <p:txBody>
          <a:bodyPr/>
          <a:lstStyle/>
          <a:p>
            <a:endParaRPr lang="ru-RU" altLang="ru-RU" smtClean="0"/>
          </a:p>
        </p:txBody>
      </p:sp>
      <p:sp>
        <p:nvSpPr>
          <p:cNvPr id="110595" name="Объект 2"/>
          <p:cNvSpPr>
            <a:spLocks noGrp="1"/>
          </p:cNvSpPr>
          <p:nvPr>
            <p:ph idx="1"/>
          </p:nvPr>
        </p:nvSpPr>
        <p:spPr/>
        <p:txBody>
          <a:bodyPr/>
          <a:lstStyle/>
          <a:p>
            <a:r>
              <a:rPr lang="ru-RU" altLang="ru-RU" smtClean="0"/>
              <a:t>Пользователь вводит с клавиатуры последовательность ненулевых целых чисел. Программа должна вывести на экран максимальный и минимальный элементы последовательности сразу после того, как пользователь введёт 0 (т.е. заранее длина последовательности неизвестна).</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Заголовок 1"/>
          <p:cNvSpPr>
            <a:spLocks noGrp="1"/>
          </p:cNvSpPr>
          <p:nvPr>
            <p:ph type="title"/>
          </p:nvPr>
        </p:nvSpPr>
        <p:spPr/>
        <p:txBody>
          <a:bodyPr/>
          <a:lstStyle/>
          <a:p>
            <a:r>
              <a:rPr lang="ru-RU" altLang="ru-RU" b="1" smtClean="0"/>
              <a:t>Задачи</a:t>
            </a:r>
          </a:p>
        </p:txBody>
      </p:sp>
      <p:sp>
        <p:nvSpPr>
          <p:cNvPr id="111619" name="Объект 2"/>
          <p:cNvSpPr>
            <a:spLocks noGrp="1"/>
          </p:cNvSpPr>
          <p:nvPr>
            <p:ph idx="1"/>
          </p:nvPr>
        </p:nvSpPr>
        <p:spPr/>
        <p:txBody>
          <a:bodyPr/>
          <a:lstStyle/>
          <a:p>
            <a:pPr algn="just"/>
            <a:r>
              <a:rPr lang="ru-RU" altLang="ru-RU" sz="2400" smtClean="0"/>
              <a:t>        </a:t>
            </a:r>
            <a:r>
              <a:rPr lang="ru-RU" altLang="ru-RU" smtClean="0">
                <a:latin typeface="Times New Roman" pitchFamily="18" charset="0"/>
                <a:cs typeface="Times New Roman" pitchFamily="18" charset="0"/>
              </a:rPr>
              <a:t>Пользователь вводит с клавиатуры арифметический пример в таком формате «2+3.5» или «3.14*8», программа должна вычислить и вывести правильный ответ на экран. В примере должны быть допустимы операции сложения, умножения, вычитания, деления (с остатком). После вывода ответа программа должна спросить пользователя, требуется ли решить другой пример? Если пользователь введёт «y» программа должна запуститься повторно, иначе — завершиться.</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Заголовок 1"/>
          <p:cNvSpPr>
            <a:spLocks noGrp="1"/>
          </p:cNvSpPr>
          <p:nvPr>
            <p:ph type="title"/>
          </p:nvPr>
        </p:nvSpPr>
        <p:spPr>
          <a:xfrm>
            <a:off x="827088" y="188913"/>
            <a:ext cx="8316912" cy="563562"/>
          </a:xfrm>
        </p:spPr>
        <p:txBody>
          <a:bodyPr/>
          <a:lstStyle/>
          <a:p>
            <a:r>
              <a:rPr lang="ru-RU" altLang="ru-RU" sz="2800" b="1" smtClean="0"/>
              <a:t>Цикл типа «пока» (оператор while)</a:t>
            </a:r>
          </a:p>
        </p:txBody>
      </p:sp>
      <p:sp>
        <p:nvSpPr>
          <p:cNvPr id="112643" name="Объект 2"/>
          <p:cNvSpPr>
            <a:spLocks noGrp="1"/>
          </p:cNvSpPr>
          <p:nvPr>
            <p:ph idx="1"/>
          </p:nvPr>
        </p:nvSpPr>
        <p:spPr>
          <a:xfrm>
            <a:off x="563563" y="1125538"/>
            <a:ext cx="8229600" cy="5248275"/>
          </a:xfrm>
        </p:spPr>
        <p:txBody>
          <a:bodyPr/>
          <a:lstStyle/>
          <a:p>
            <a:pPr marL="0" indent="0" algn="just">
              <a:buFont typeface="Wingdings" pitchFamily="2" charset="2"/>
              <a:buNone/>
            </a:pPr>
            <a:r>
              <a:rPr lang="ru-RU" altLang="ru-RU" smtClean="0"/>
              <a:t>      Оператор </a:t>
            </a:r>
            <a:r>
              <a:rPr lang="ru-RU" altLang="ru-RU" b="1" smtClean="0"/>
              <a:t>while</a:t>
            </a:r>
            <a:r>
              <a:rPr lang="ru-RU" altLang="ru-RU" smtClean="0"/>
              <a:t> повторяет указанные действия до тех пор, пока его параметр имеет истинное значение.</a:t>
            </a:r>
          </a:p>
          <a:p>
            <a:pPr marL="0" indent="0">
              <a:buFont typeface="Wingdings" pitchFamily="2" charset="2"/>
              <a:buNone/>
            </a:pPr>
            <a:r>
              <a:rPr lang="ru-RU" altLang="ru-RU" smtClean="0"/>
              <a:t> Например, такой цикл выполнится 4 раза, а на экран будет выведено «1 2 3 4 »:</a:t>
            </a:r>
          </a:p>
          <a:p>
            <a:pPr marL="0" indent="0">
              <a:buFont typeface="Wingdings" pitchFamily="2" charset="2"/>
              <a:buNone/>
            </a:pPr>
            <a:r>
              <a:rPr lang="ru-RU" altLang="ru-RU" smtClean="0"/>
              <a:t>  int i = 1;</a:t>
            </a:r>
          </a:p>
          <a:p>
            <a:pPr marL="0" indent="0">
              <a:buFont typeface="Wingdings" pitchFamily="2" charset="2"/>
              <a:buNone/>
            </a:pPr>
            <a:r>
              <a:rPr lang="ru-RU" altLang="ru-RU" smtClean="0"/>
              <a:t>  while (i &lt; 5) </a:t>
            </a:r>
          </a:p>
          <a:p>
            <a:pPr marL="0" indent="0">
              <a:buFont typeface="Wingdings" pitchFamily="2" charset="2"/>
              <a:buNone/>
            </a:pPr>
            <a:r>
              <a:rPr lang="ru-RU" altLang="ru-RU" smtClean="0"/>
              <a:t>    {</a:t>
            </a:r>
          </a:p>
          <a:p>
            <a:pPr marL="0" indent="0">
              <a:buFont typeface="Wingdings" pitchFamily="2" charset="2"/>
              <a:buNone/>
            </a:pPr>
            <a:r>
              <a:rPr lang="ru-RU" altLang="ru-RU" smtClean="0"/>
              <a:t>      i++;</a:t>
            </a:r>
          </a:p>
          <a:p>
            <a:pPr marL="0" indent="0">
              <a:buFont typeface="Wingdings" pitchFamily="2" charset="2"/>
              <a:buNone/>
            </a:pPr>
            <a:r>
              <a:rPr lang="ru-RU" altLang="ru-RU" smtClean="0"/>
              <a:t>      cout &lt;&lt; i &lt;&lt; " ";</a:t>
            </a:r>
          </a:p>
          <a:p>
            <a:pPr marL="0" indent="0">
              <a:buFont typeface="Wingdings" pitchFamily="2" charset="2"/>
              <a:buNone/>
            </a:pPr>
            <a:r>
              <a:rPr lang="ru-RU" altLang="ru-RU" smtClean="0"/>
              <a:t>    }</a:t>
            </a: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p:txBody>
          <a:bodyPr/>
          <a:lstStyle/>
          <a:p>
            <a:pPr marL="0" indent="0">
              <a:buFont typeface="Wingdings" pitchFamily="2" charset="2"/>
              <a:buNone/>
              <a:defRPr/>
            </a:pPr>
            <a:r>
              <a:rPr lang="ru-RU" dirty="0" smtClean="0"/>
              <a:t>       Такой цикл не выполнится ни разу и на экран ничего не выведется:</a:t>
            </a:r>
          </a:p>
          <a:p>
            <a:pPr marL="0" indent="0">
              <a:buFont typeface="Wingdings" pitchFamily="2" charset="2"/>
              <a:buNone/>
              <a:defRPr/>
            </a:pPr>
            <a:r>
              <a:rPr lang="ru-RU" dirty="0" smtClean="0"/>
              <a:t>  </a:t>
            </a:r>
          </a:p>
          <a:p>
            <a:pPr marL="0" indent="0">
              <a:buFont typeface="Wingdings" pitchFamily="2" charset="2"/>
              <a:buNone/>
              <a:defRPr/>
            </a:pPr>
            <a:r>
              <a:rPr lang="ru-RU" dirty="0" err="1" smtClean="0"/>
              <a:t>int</a:t>
            </a:r>
            <a:r>
              <a:rPr lang="ru-RU" dirty="0" smtClean="0"/>
              <a:t> i = 1;</a:t>
            </a:r>
          </a:p>
          <a:p>
            <a:pPr marL="0" indent="0">
              <a:buFont typeface="Wingdings" pitchFamily="2" charset="2"/>
              <a:buNone/>
              <a:defRPr/>
            </a:pPr>
            <a:r>
              <a:rPr lang="ru-RU" dirty="0" smtClean="0"/>
              <a:t>  </a:t>
            </a:r>
            <a:r>
              <a:rPr lang="ru-RU" dirty="0" err="1" smtClean="0"/>
              <a:t>while</a:t>
            </a:r>
            <a:r>
              <a:rPr lang="ru-RU" dirty="0" smtClean="0"/>
              <a:t> (i &lt; 0) </a:t>
            </a:r>
          </a:p>
          <a:p>
            <a:pPr marL="0" indent="0">
              <a:buFont typeface="Wingdings" pitchFamily="2" charset="2"/>
              <a:buNone/>
              <a:defRPr/>
            </a:pPr>
            <a:r>
              <a:rPr lang="ru-RU" dirty="0"/>
              <a:t>	</a:t>
            </a:r>
            <a:r>
              <a:rPr lang="ru-RU" dirty="0" smtClean="0"/>
              <a:t>{</a:t>
            </a:r>
          </a:p>
          <a:p>
            <a:pPr marL="0" indent="0">
              <a:buFont typeface="Wingdings" pitchFamily="2" charset="2"/>
              <a:buNone/>
              <a:defRPr/>
            </a:pPr>
            <a:r>
              <a:rPr lang="ru-RU" dirty="0" smtClean="0"/>
              <a:t>    		i++;</a:t>
            </a:r>
          </a:p>
          <a:p>
            <a:pPr marL="0" indent="0">
              <a:buFont typeface="Wingdings" pitchFamily="2" charset="2"/>
              <a:buNone/>
              <a:defRPr/>
            </a:pPr>
            <a:r>
              <a:rPr lang="ru-RU" dirty="0" smtClean="0"/>
              <a:t>    		</a:t>
            </a:r>
            <a:r>
              <a:rPr lang="ru-RU" dirty="0" err="1" smtClean="0"/>
              <a:t>cout</a:t>
            </a:r>
            <a:r>
              <a:rPr lang="ru-RU" dirty="0" smtClean="0"/>
              <a:t> &lt;&lt; i &lt;&lt; " ";</a:t>
            </a:r>
          </a:p>
          <a:p>
            <a:pPr marL="0" indent="0">
              <a:buFont typeface="Wingdings" pitchFamily="2" charset="2"/>
              <a:buNone/>
              <a:defRPr/>
            </a:pPr>
            <a:r>
              <a:rPr lang="ru-RU" dirty="0" smtClean="0"/>
              <a:t>	}</a:t>
            </a:r>
          </a:p>
          <a:p>
            <a:pPr>
              <a:defRPr/>
            </a:pPr>
            <a:endParaRPr lang="ru-RU" dirty="0"/>
          </a:p>
        </p:txBody>
      </p:sp>
      <p:sp>
        <p:nvSpPr>
          <p:cNvPr id="113667" name="Заголовок 1"/>
          <p:cNvSpPr txBox="1">
            <a:spLocks/>
          </p:cNvSpPr>
          <p:nvPr/>
        </p:nvSpPr>
        <p:spPr bwMode="black">
          <a:xfrm>
            <a:off x="971550" y="188913"/>
            <a:ext cx="8316913" cy="563562"/>
          </a:xfrm>
          <a:prstGeom prst="rect">
            <a:avLst/>
          </a:prstGeom>
          <a:noFill/>
          <a:ln w="9525">
            <a:noFill/>
            <a:miter lim="800000"/>
            <a:headEnd/>
            <a:tailEnd/>
          </a:ln>
          <a:effectLst/>
        </p:spPr>
        <p:txBody>
          <a:bodyPr anchor="ctr"/>
          <a:lstStyle/>
          <a:p>
            <a:pPr algn="ctr"/>
            <a:r>
              <a:rPr lang="ru-RU" altLang="ru-RU" sz="2800" b="1">
                <a:solidFill>
                  <a:srgbClr val="F3C43F"/>
                </a:solidFill>
                <a:latin typeface="Verdana" pitchFamily="34" charset="0"/>
              </a:rPr>
              <a:t>Цикл типа «пока» (оператор while)</a:t>
            </a: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Заголовок 1"/>
          <p:cNvSpPr txBox="1">
            <a:spLocks/>
          </p:cNvSpPr>
          <p:nvPr/>
        </p:nvSpPr>
        <p:spPr bwMode="black">
          <a:xfrm>
            <a:off x="971550" y="188913"/>
            <a:ext cx="8316913" cy="563562"/>
          </a:xfrm>
          <a:prstGeom prst="rect">
            <a:avLst/>
          </a:prstGeom>
          <a:noFill/>
          <a:ln w="9525">
            <a:noFill/>
            <a:miter lim="800000"/>
            <a:headEnd/>
            <a:tailEnd/>
          </a:ln>
          <a:effectLst/>
        </p:spPr>
        <p:txBody>
          <a:bodyPr anchor="ctr"/>
          <a:lstStyle/>
          <a:p>
            <a:pPr algn="ctr"/>
            <a:r>
              <a:rPr lang="ru-RU" altLang="ru-RU" sz="2800" b="1">
                <a:solidFill>
                  <a:srgbClr val="F3C43F"/>
                </a:solidFill>
                <a:latin typeface="Verdana" pitchFamily="34" charset="0"/>
              </a:rPr>
              <a:t>Цикл типа «пока» (оператор while)</a:t>
            </a:r>
          </a:p>
        </p:txBody>
      </p:sp>
      <p:sp>
        <p:nvSpPr>
          <p:cNvPr id="114691" name="Объект 4"/>
          <p:cNvSpPr>
            <a:spLocks noGrp="1"/>
          </p:cNvSpPr>
          <p:nvPr>
            <p:ph idx="1"/>
          </p:nvPr>
        </p:nvSpPr>
        <p:spPr/>
        <p:txBody>
          <a:bodyPr/>
          <a:lstStyle/>
          <a:p>
            <a:pPr marL="0" indent="0">
              <a:buFont typeface="Wingdings" pitchFamily="2" charset="2"/>
              <a:buNone/>
            </a:pPr>
            <a:r>
              <a:rPr lang="ru-RU" altLang="ru-RU" smtClean="0"/>
              <a:t>   Такой цикл будет выполняться бесконечно, а на экран выведется </a:t>
            </a:r>
            <a:br>
              <a:rPr lang="ru-RU" altLang="ru-RU" smtClean="0"/>
            </a:br>
            <a:r>
              <a:rPr lang="ru-RU" altLang="ru-RU" smtClean="0"/>
              <a:t>«1 2 3 4 5 6 7 …»:</a:t>
            </a:r>
          </a:p>
          <a:p>
            <a:pPr marL="0" indent="0">
              <a:buFont typeface="Wingdings" pitchFamily="2" charset="2"/>
              <a:buNone/>
            </a:pPr>
            <a:endParaRPr lang="ru-RU" altLang="ru-RU" sz="1400" smtClean="0"/>
          </a:p>
          <a:p>
            <a:pPr marL="0" indent="0">
              <a:buFont typeface="Wingdings" pitchFamily="2" charset="2"/>
              <a:buNone/>
            </a:pPr>
            <a:r>
              <a:rPr lang="ru-RU" altLang="ru-RU" smtClean="0"/>
              <a:t> int i = 1;</a:t>
            </a:r>
          </a:p>
          <a:p>
            <a:pPr marL="0" indent="0">
              <a:buFont typeface="Wingdings" pitchFamily="2" charset="2"/>
              <a:buNone/>
            </a:pPr>
            <a:r>
              <a:rPr lang="ru-RU" altLang="ru-RU" smtClean="0"/>
              <a:t> while (true) </a:t>
            </a:r>
          </a:p>
          <a:p>
            <a:pPr marL="0" indent="0">
              <a:buFont typeface="Wingdings" pitchFamily="2" charset="2"/>
              <a:buNone/>
            </a:pPr>
            <a:r>
              <a:rPr lang="ru-RU" altLang="ru-RU" smtClean="0"/>
              <a:t>   {</a:t>
            </a:r>
          </a:p>
          <a:p>
            <a:pPr marL="0" indent="0">
              <a:buFont typeface="Wingdings" pitchFamily="2" charset="2"/>
              <a:buNone/>
            </a:pPr>
            <a:r>
              <a:rPr lang="ru-RU" altLang="ru-RU" smtClean="0"/>
              <a:t>      i++;</a:t>
            </a:r>
          </a:p>
          <a:p>
            <a:pPr marL="0" indent="0">
              <a:buFont typeface="Wingdings" pitchFamily="2" charset="2"/>
              <a:buNone/>
            </a:pPr>
            <a:r>
              <a:rPr lang="ru-RU" altLang="ru-RU" smtClean="0"/>
              <a:t>      cout &lt;&lt; i &lt;&lt; " ";</a:t>
            </a:r>
          </a:p>
          <a:p>
            <a:pPr marL="0" indent="0">
              <a:buFont typeface="Wingdings" pitchFamily="2" charset="2"/>
              <a:buNone/>
            </a:pPr>
            <a:r>
              <a:rPr lang="ru-RU" altLang="ru-RU" smtClean="0"/>
              <a:t>   }</a:t>
            </a: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Заголовок 1"/>
          <p:cNvSpPr txBox="1">
            <a:spLocks/>
          </p:cNvSpPr>
          <p:nvPr/>
        </p:nvSpPr>
        <p:spPr bwMode="black">
          <a:xfrm>
            <a:off x="971550" y="188913"/>
            <a:ext cx="8316913" cy="563562"/>
          </a:xfrm>
          <a:prstGeom prst="rect">
            <a:avLst/>
          </a:prstGeom>
          <a:noFill/>
          <a:ln w="9525">
            <a:noFill/>
            <a:miter lim="800000"/>
            <a:headEnd/>
            <a:tailEnd/>
          </a:ln>
          <a:effectLst/>
        </p:spPr>
        <p:txBody>
          <a:bodyPr anchor="ctr"/>
          <a:lstStyle/>
          <a:p>
            <a:pPr algn="ctr"/>
            <a:r>
              <a:rPr lang="ru-RU" altLang="ru-RU" sz="2800" b="1">
                <a:solidFill>
                  <a:srgbClr val="F3C43F"/>
                </a:solidFill>
                <a:latin typeface="Verdana" pitchFamily="34" charset="0"/>
              </a:rPr>
              <a:t>Цикл типа «пока» (оператор while)</a:t>
            </a:r>
          </a:p>
        </p:txBody>
      </p:sp>
      <p:sp>
        <p:nvSpPr>
          <p:cNvPr id="115715" name="Объект 4"/>
          <p:cNvSpPr>
            <a:spLocks noGrp="1"/>
          </p:cNvSpPr>
          <p:nvPr>
            <p:ph idx="1"/>
          </p:nvPr>
        </p:nvSpPr>
        <p:spPr>
          <a:xfrm>
            <a:off x="539750" y="1412875"/>
            <a:ext cx="8229600" cy="3944938"/>
          </a:xfrm>
        </p:spPr>
        <p:txBody>
          <a:bodyPr/>
          <a:lstStyle/>
          <a:p>
            <a:pPr marL="0" indent="0">
              <a:buFont typeface="Wingdings" pitchFamily="2" charset="2"/>
              <a:buNone/>
            </a:pPr>
            <a:r>
              <a:rPr lang="ru-RU" altLang="ru-RU" smtClean="0"/>
              <a:t>   Условие, определяющее будет ли цикл повторятся снова, проверяется перед каждым шагом цикла, в том числе перед самым первым. </a:t>
            </a:r>
          </a:p>
          <a:p>
            <a:pPr marL="0" indent="0">
              <a:buFont typeface="Wingdings" pitchFamily="2" charset="2"/>
              <a:buNone/>
            </a:pPr>
            <a:r>
              <a:rPr lang="ru-RU" altLang="ru-RU" smtClean="0"/>
              <a:t>    Таким образом происходит </a:t>
            </a:r>
            <a:r>
              <a:rPr lang="ru-RU" altLang="ru-RU" i="1" smtClean="0"/>
              <a:t>предпроверка</a:t>
            </a:r>
            <a:r>
              <a:rPr lang="ru-RU" altLang="ru-RU" smtClean="0"/>
              <a:t> условия.</a:t>
            </a:r>
          </a:p>
          <a:p>
            <a:pPr marL="0" indent="0">
              <a:buFont typeface="Wingdings" pitchFamily="2" charset="2"/>
              <a:buNone/>
            </a:pPr>
            <a:endParaRPr lang="ru-RU" altLang="ru-RU" smtClean="0"/>
          </a:p>
        </p:txBody>
      </p:sp>
      <p:pic>
        <p:nvPicPr>
          <p:cNvPr id="115716" name="Рисунок 1"/>
          <p:cNvPicPr>
            <a:picLocks noChangeAspect="1"/>
          </p:cNvPicPr>
          <p:nvPr/>
        </p:nvPicPr>
        <p:blipFill>
          <a:blip r:embed="rId2"/>
          <a:srcRect/>
          <a:stretch>
            <a:fillRect/>
          </a:stretch>
        </p:blipFill>
        <p:spPr bwMode="auto">
          <a:xfrm>
            <a:off x="611188" y="4437063"/>
            <a:ext cx="1492250" cy="1989137"/>
          </a:xfrm>
          <a:prstGeom prst="rect">
            <a:avLst/>
          </a:prstGeom>
          <a:noFill/>
          <a:ln w="9525">
            <a:noFill/>
            <a:miter lim="800000"/>
            <a:headEnd/>
            <a:tailEnd/>
          </a:ln>
        </p:spPr>
      </p:pic>
      <p:pic>
        <p:nvPicPr>
          <p:cNvPr id="115717" name="Рисунок 5"/>
          <p:cNvPicPr>
            <a:picLocks noChangeAspect="1"/>
          </p:cNvPicPr>
          <p:nvPr/>
        </p:nvPicPr>
        <p:blipFill>
          <a:blip r:embed="rId3"/>
          <a:srcRect/>
          <a:stretch>
            <a:fillRect/>
          </a:stretch>
        </p:blipFill>
        <p:spPr bwMode="auto">
          <a:xfrm>
            <a:off x="5292725" y="3616325"/>
            <a:ext cx="3706813" cy="2781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Заголовок 1"/>
          <p:cNvSpPr>
            <a:spLocks noGrp="1"/>
          </p:cNvSpPr>
          <p:nvPr>
            <p:ph type="title"/>
          </p:nvPr>
        </p:nvSpPr>
        <p:spPr>
          <a:xfrm>
            <a:off x="636588" y="260350"/>
            <a:ext cx="8507412" cy="563563"/>
          </a:xfrm>
        </p:spPr>
        <p:txBody>
          <a:bodyPr/>
          <a:lstStyle/>
          <a:p>
            <a:r>
              <a:rPr lang="ru-RU" altLang="ru-RU" sz="2800" b="1" smtClean="0"/>
              <a:t>Цикл типа «пока» (оператор do…while)</a:t>
            </a:r>
          </a:p>
        </p:txBody>
      </p:sp>
      <p:sp>
        <p:nvSpPr>
          <p:cNvPr id="3" name="Объект 2"/>
          <p:cNvSpPr>
            <a:spLocks noGrp="1"/>
          </p:cNvSpPr>
          <p:nvPr>
            <p:ph idx="1"/>
          </p:nvPr>
        </p:nvSpPr>
        <p:spPr/>
        <p:txBody>
          <a:bodyPr/>
          <a:lstStyle/>
          <a:p>
            <a:pPr marL="0" indent="0" algn="just">
              <a:buFont typeface="Wingdings" pitchFamily="2" charset="2"/>
              <a:buNone/>
              <a:defRPr/>
            </a:pPr>
            <a:r>
              <a:rPr lang="ru-RU" dirty="0" smtClean="0"/>
              <a:t>   Бывает цикл типа «пока» с </a:t>
            </a:r>
            <a:r>
              <a:rPr lang="ru-RU" dirty="0" err="1" smtClean="0"/>
              <a:t>постпроверкой</a:t>
            </a:r>
            <a:r>
              <a:rPr lang="ru-RU" dirty="0" smtClean="0"/>
              <a:t> условия. Для его записи используется конструкция из операторов </a:t>
            </a:r>
            <a:r>
              <a:rPr lang="ru-RU" dirty="0" err="1" smtClean="0"/>
              <a:t>do</a:t>
            </a:r>
            <a:r>
              <a:rPr lang="ru-RU" dirty="0" smtClean="0"/>
              <a:t>…</a:t>
            </a:r>
            <a:r>
              <a:rPr lang="ru-RU" dirty="0" err="1" smtClean="0"/>
              <a:t>while</a:t>
            </a:r>
            <a:r>
              <a:rPr lang="ru-RU" dirty="0" smtClean="0"/>
              <a:t>.</a:t>
            </a:r>
          </a:p>
          <a:p>
            <a:pPr marL="0" indent="0" algn="just">
              <a:buFont typeface="Wingdings" pitchFamily="2" charset="2"/>
              <a:buNone/>
              <a:defRPr/>
            </a:pPr>
            <a:r>
              <a:rPr lang="ru-RU" dirty="0" smtClean="0"/>
              <a:t>   Такой цикл выполнится 4 раза, а на экран будет выведено «2 3 4 5 »:</a:t>
            </a:r>
          </a:p>
          <a:p>
            <a:pPr marL="0" indent="0">
              <a:buFont typeface="Wingdings" pitchFamily="2" charset="2"/>
              <a:buNone/>
              <a:defRPr/>
            </a:pPr>
            <a:r>
              <a:rPr lang="ru-RU" dirty="0" err="1" smtClean="0"/>
              <a:t>int</a:t>
            </a:r>
            <a:r>
              <a:rPr lang="ru-RU" dirty="0" smtClean="0"/>
              <a:t> i = 1;</a:t>
            </a:r>
          </a:p>
          <a:p>
            <a:pPr marL="0" indent="0">
              <a:buFont typeface="Wingdings" pitchFamily="2" charset="2"/>
              <a:buNone/>
              <a:defRPr/>
            </a:pPr>
            <a:r>
              <a:rPr lang="ru-RU" dirty="0" err="1" smtClean="0"/>
              <a:t>do</a:t>
            </a:r>
            <a:r>
              <a:rPr lang="ru-RU" dirty="0" smtClean="0"/>
              <a:t> {</a:t>
            </a:r>
          </a:p>
          <a:p>
            <a:pPr marL="0" indent="0">
              <a:buFont typeface="Wingdings" pitchFamily="2" charset="2"/>
              <a:buNone/>
              <a:defRPr/>
            </a:pPr>
            <a:r>
              <a:rPr lang="ru-RU" dirty="0" smtClean="0"/>
              <a:t>    i++;</a:t>
            </a:r>
          </a:p>
          <a:p>
            <a:pPr marL="0" indent="0">
              <a:buFont typeface="Wingdings" pitchFamily="2" charset="2"/>
              <a:buNone/>
              <a:defRPr/>
            </a:pPr>
            <a:r>
              <a:rPr lang="ru-RU" dirty="0" smtClean="0"/>
              <a:t>    </a:t>
            </a:r>
            <a:r>
              <a:rPr lang="ru-RU" dirty="0" err="1" smtClean="0"/>
              <a:t>cout</a:t>
            </a:r>
            <a:r>
              <a:rPr lang="ru-RU" dirty="0" smtClean="0"/>
              <a:t> &lt;&lt; i &lt;&lt; " ";</a:t>
            </a:r>
          </a:p>
          <a:p>
            <a:pPr marL="0" indent="0">
              <a:buFont typeface="Wingdings" pitchFamily="2" charset="2"/>
              <a:buNone/>
              <a:defRPr/>
            </a:pPr>
            <a:r>
              <a:rPr lang="ru-RU" dirty="0" smtClean="0"/>
              <a:t>} </a:t>
            </a:r>
            <a:r>
              <a:rPr lang="ru-RU" dirty="0" err="1" smtClean="0"/>
              <a:t>while</a:t>
            </a:r>
            <a:r>
              <a:rPr lang="ru-RU" dirty="0" smtClean="0"/>
              <a:t> (i &lt; 5);</a:t>
            </a:r>
          </a:p>
          <a:p>
            <a:pPr>
              <a:defRPr/>
            </a:pPr>
            <a:endParaRPr lang="ru-RU"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Grp="1" noChangeArrowheads="1"/>
          </p:cNvSpPr>
          <p:nvPr>
            <p:ph type="body" idx="1"/>
          </p:nvPr>
        </p:nvSpPr>
        <p:spPr/>
        <p:txBody>
          <a:bodyPr/>
          <a:lstStyle/>
          <a:p>
            <a:pPr eaLnBrk="1" hangingPunct="1">
              <a:lnSpc>
                <a:spcPct val="90000"/>
              </a:lnSpc>
              <a:buFont typeface="Wingdings" pitchFamily="2" charset="2"/>
              <a:buNone/>
            </a:pPr>
            <a:r>
              <a:rPr lang="ru-RU" altLang="ru-RU" smtClean="0"/>
              <a:t>Из символов алфавита формируются </a:t>
            </a:r>
            <a:r>
              <a:rPr lang="ru-RU" altLang="ru-RU" i="1" smtClean="0"/>
              <a:t>лексемы</a:t>
            </a:r>
            <a:r>
              <a:rPr lang="ru-RU" altLang="ru-RU" smtClean="0"/>
              <a:t> языка:</a:t>
            </a:r>
          </a:p>
          <a:p>
            <a:pPr eaLnBrk="1" hangingPunct="1">
              <a:lnSpc>
                <a:spcPct val="90000"/>
              </a:lnSpc>
            </a:pPr>
            <a:r>
              <a:rPr lang="ru-RU" altLang="ru-RU" smtClean="0"/>
              <a:t>идентификаторы;</a:t>
            </a:r>
          </a:p>
          <a:p>
            <a:pPr eaLnBrk="1" hangingPunct="1">
              <a:lnSpc>
                <a:spcPct val="90000"/>
              </a:lnSpc>
            </a:pPr>
            <a:r>
              <a:rPr lang="ru-RU" altLang="ru-RU" smtClean="0"/>
              <a:t>ключевые (зарезервированные) слова;</a:t>
            </a:r>
          </a:p>
          <a:p>
            <a:pPr eaLnBrk="1" hangingPunct="1">
              <a:lnSpc>
                <a:spcPct val="90000"/>
              </a:lnSpc>
            </a:pPr>
            <a:r>
              <a:rPr lang="ru-RU" altLang="ru-RU" smtClean="0"/>
              <a:t>знаки операций;</a:t>
            </a:r>
          </a:p>
          <a:p>
            <a:pPr eaLnBrk="1" hangingPunct="1">
              <a:lnSpc>
                <a:spcPct val="90000"/>
              </a:lnSpc>
            </a:pPr>
            <a:r>
              <a:rPr lang="ru-RU" altLang="ru-RU" smtClean="0"/>
              <a:t>константы;</a:t>
            </a:r>
          </a:p>
          <a:p>
            <a:pPr eaLnBrk="1" hangingPunct="1">
              <a:lnSpc>
                <a:spcPct val="90000"/>
              </a:lnSpc>
            </a:pPr>
            <a:r>
              <a:rPr lang="ru-RU" altLang="ru-RU" smtClean="0"/>
              <a:t>разделители (скобки, точка, запятая, пробельные символы).</a:t>
            </a:r>
          </a:p>
        </p:txBody>
      </p:sp>
      <p:sp>
        <p:nvSpPr>
          <p:cNvPr id="15363" name="Rectangle 4"/>
          <p:cNvSpPr>
            <a:spLocks noGrp="1" noChangeArrowheads="1"/>
          </p:cNvSpPr>
          <p:nvPr>
            <p:ph type="title"/>
          </p:nvPr>
        </p:nvSpPr>
        <p:spPr>
          <a:noFill/>
        </p:spPr>
        <p:txBody>
          <a:bodyPr/>
          <a:lstStyle/>
          <a:p>
            <a:pPr eaLnBrk="1" hangingPunct="1"/>
            <a:r>
              <a:rPr lang="ru-RU" altLang="ru-RU" sz="2800" b="1" smtClean="0"/>
              <a:t>Алфавит языка</a:t>
            </a:r>
            <a:br>
              <a:rPr lang="ru-RU" altLang="ru-RU" sz="2800" b="1" smtClean="0"/>
            </a:br>
            <a:endParaRPr lang="ru-RU" altLang="ru-RU" sz="2800" b="1" smtClean="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Объект 2"/>
          <p:cNvSpPr>
            <a:spLocks noGrp="1"/>
          </p:cNvSpPr>
          <p:nvPr>
            <p:ph idx="1"/>
          </p:nvPr>
        </p:nvSpPr>
        <p:spPr/>
        <p:txBody>
          <a:bodyPr/>
          <a:lstStyle/>
          <a:p>
            <a:pPr marL="0" indent="0">
              <a:buFont typeface="Wingdings" pitchFamily="2" charset="2"/>
              <a:buNone/>
            </a:pPr>
            <a:r>
              <a:rPr lang="ru-RU" altLang="ru-RU" smtClean="0"/>
              <a:t>Такой цикл выполнится 1 раз, а на экран будет выведено «2 »:</a:t>
            </a:r>
          </a:p>
          <a:p>
            <a:pPr marL="0" indent="0">
              <a:buFont typeface="Wingdings" pitchFamily="2" charset="2"/>
              <a:buNone/>
            </a:pPr>
            <a:r>
              <a:rPr lang="ru-RU" altLang="ru-RU" smtClean="0"/>
              <a:t>int i = 1;</a:t>
            </a:r>
          </a:p>
          <a:p>
            <a:pPr marL="0" indent="0">
              <a:buFont typeface="Wingdings" pitchFamily="2" charset="2"/>
              <a:buNone/>
            </a:pPr>
            <a:r>
              <a:rPr lang="ru-RU" altLang="ru-RU" smtClean="0"/>
              <a:t>do {</a:t>
            </a:r>
          </a:p>
          <a:p>
            <a:pPr marL="0" indent="0">
              <a:buFont typeface="Wingdings" pitchFamily="2" charset="2"/>
              <a:buNone/>
            </a:pPr>
            <a:r>
              <a:rPr lang="ru-RU" altLang="ru-RU" smtClean="0"/>
              <a:t>    i++;</a:t>
            </a:r>
          </a:p>
          <a:p>
            <a:pPr marL="0" indent="0">
              <a:buFont typeface="Wingdings" pitchFamily="2" charset="2"/>
              <a:buNone/>
            </a:pPr>
            <a:r>
              <a:rPr lang="ru-RU" altLang="ru-RU" smtClean="0"/>
              <a:t>    cout &lt;&lt; i &lt;&lt; " ";</a:t>
            </a:r>
          </a:p>
          <a:p>
            <a:pPr marL="0" indent="0">
              <a:buFont typeface="Wingdings" pitchFamily="2" charset="2"/>
              <a:buNone/>
            </a:pPr>
            <a:r>
              <a:rPr lang="ru-RU" altLang="ru-RU" smtClean="0"/>
              <a:t>} while (i &lt; 0);</a:t>
            </a:r>
          </a:p>
        </p:txBody>
      </p:sp>
      <p:sp>
        <p:nvSpPr>
          <p:cNvPr id="117763" name="Заголовок 1"/>
          <p:cNvSpPr>
            <a:spLocks noGrp="1"/>
          </p:cNvSpPr>
          <p:nvPr>
            <p:ph type="title"/>
          </p:nvPr>
        </p:nvSpPr>
        <p:spPr>
          <a:xfrm>
            <a:off x="614363" y="188913"/>
            <a:ext cx="8507412" cy="563562"/>
          </a:xfrm>
        </p:spPr>
        <p:txBody>
          <a:bodyPr/>
          <a:lstStyle/>
          <a:p>
            <a:r>
              <a:rPr lang="ru-RU" altLang="ru-RU" sz="2800" b="1" smtClean="0"/>
              <a:t>Цикл типа «пока» (оператор do…while)</a:t>
            </a:r>
          </a:p>
        </p:txBody>
      </p:sp>
      <p:pic>
        <p:nvPicPr>
          <p:cNvPr id="117764" name="Рисунок 1"/>
          <p:cNvPicPr>
            <a:picLocks noChangeAspect="1"/>
          </p:cNvPicPr>
          <p:nvPr/>
        </p:nvPicPr>
        <p:blipFill>
          <a:blip r:embed="rId2"/>
          <a:srcRect/>
          <a:stretch>
            <a:fillRect/>
          </a:stretch>
        </p:blipFill>
        <p:spPr bwMode="auto">
          <a:xfrm>
            <a:off x="4140200" y="2636838"/>
            <a:ext cx="4859338" cy="3644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468313" y="1350963"/>
            <a:ext cx="5040312" cy="3535362"/>
          </a:xfrm>
        </p:spPr>
        <p:txBody>
          <a:bodyPr/>
          <a:lstStyle/>
          <a:p>
            <a:pPr marL="0" indent="0" algn="just">
              <a:buFont typeface="Wingdings" pitchFamily="2" charset="2"/>
              <a:buNone/>
              <a:defRPr/>
            </a:pPr>
            <a:r>
              <a:rPr lang="ru-RU" dirty="0" smtClean="0"/>
              <a:t>   Тело цикла </a:t>
            </a:r>
            <a:r>
              <a:rPr lang="ru-RU" b="1" dirty="0" err="1" smtClean="0"/>
              <a:t>do</a:t>
            </a:r>
            <a:r>
              <a:rPr lang="ru-RU" b="1" dirty="0" smtClean="0"/>
              <a:t>…</a:t>
            </a:r>
            <a:r>
              <a:rPr lang="ru-RU" b="1" dirty="0" err="1" smtClean="0"/>
              <a:t>while</a:t>
            </a:r>
            <a:r>
              <a:rPr lang="ru-RU" dirty="0" smtClean="0"/>
              <a:t> выполняется по крайней мере один раз. Этот оператор удобно использовать, когда некоторое действие в программе нужно выполнить по крайней мере единожды, но при некоторых условиях придётся повторять его многократно.</a:t>
            </a:r>
          </a:p>
          <a:p>
            <a:pPr>
              <a:defRPr/>
            </a:pPr>
            <a:endParaRPr lang="ru-RU" dirty="0"/>
          </a:p>
        </p:txBody>
      </p:sp>
      <p:sp>
        <p:nvSpPr>
          <p:cNvPr id="118787" name="Заголовок 1"/>
          <p:cNvSpPr>
            <a:spLocks noGrp="1"/>
          </p:cNvSpPr>
          <p:nvPr>
            <p:ph type="title"/>
          </p:nvPr>
        </p:nvSpPr>
        <p:spPr>
          <a:xfrm>
            <a:off x="614363" y="188913"/>
            <a:ext cx="8507412" cy="563562"/>
          </a:xfrm>
        </p:spPr>
        <p:txBody>
          <a:bodyPr/>
          <a:lstStyle/>
          <a:p>
            <a:r>
              <a:rPr lang="ru-RU" altLang="ru-RU" sz="2800" b="1" smtClean="0"/>
              <a:t>Цикл типа «пока» (оператор do…while)</a:t>
            </a:r>
          </a:p>
        </p:txBody>
      </p:sp>
      <p:pic>
        <p:nvPicPr>
          <p:cNvPr id="118788" name="Рисунок 4"/>
          <p:cNvPicPr>
            <a:picLocks noChangeAspect="1"/>
          </p:cNvPicPr>
          <p:nvPr/>
        </p:nvPicPr>
        <p:blipFill>
          <a:blip r:embed="rId2"/>
          <a:srcRect/>
          <a:stretch>
            <a:fillRect/>
          </a:stretch>
        </p:blipFill>
        <p:spPr bwMode="auto">
          <a:xfrm>
            <a:off x="5484813" y="2349500"/>
            <a:ext cx="3429000" cy="2924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Заголовок 1"/>
          <p:cNvSpPr>
            <a:spLocks noGrp="1"/>
          </p:cNvSpPr>
          <p:nvPr>
            <p:ph type="title"/>
          </p:nvPr>
        </p:nvSpPr>
        <p:spPr/>
        <p:txBody>
          <a:bodyPr/>
          <a:lstStyle/>
          <a:p>
            <a:r>
              <a:rPr lang="ru-RU" altLang="ru-RU" b="1" smtClean="0"/>
              <a:t>Задачи</a:t>
            </a:r>
          </a:p>
        </p:txBody>
      </p:sp>
      <p:sp>
        <p:nvSpPr>
          <p:cNvPr id="119811" name="Объект 2"/>
          <p:cNvSpPr>
            <a:spLocks noGrp="1"/>
          </p:cNvSpPr>
          <p:nvPr>
            <p:ph idx="1"/>
          </p:nvPr>
        </p:nvSpPr>
        <p:spPr/>
        <p:txBody>
          <a:bodyPr/>
          <a:lstStyle/>
          <a:p>
            <a:pPr algn="just"/>
            <a:r>
              <a:rPr lang="ru-RU" altLang="ru-RU" smtClean="0"/>
              <a:t>  </a:t>
            </a:r>
            <a:r>
              <a:rPr lang="ru-RU" altLang="ru-RU" sz="2400" smtClean="0"/>
              <a:t>В американской армии считается несчастливым число 13, а в японской — 4. Перед международными учениями штаб российской армии решил исключить номера боевой техники, содержащие числа 4 или 13 (например, 40123, 13313, 12345 или 13040), чтобы не смущать иностранных коллег. Если в распоряжении армии имеется 100 тыс. единиц боевой техники и каждая боевая машина имеет номер от 00001 до 99999, то сколько всего номеров придётся исключить?</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Заголовок 1"/>
          <p:cNvSpPr>
            <a:spLocks noGrp="1"/>
          </p:cNvSpPr>
          <p:nvPr>
            <p:ph type="title"/>
          </p:nvPr>
        </p:nvSpPr>
        <p:spPr/>
        <p:txBody>
          <a:bodyPr/>
          <a:lstStyle/>
          <a:p>
            <a:endParaRPr lang="ru-RU" altLang="ru-RU" smtClean="0"/>
          </a:p>
        </p:txBody>
      </p:sp>
      <p:sp>
        <p:nvSpPr>
          <p:cNvPr id="120835" name="Объект 2"/>
          <p:cNvSpPr>
            <a:spLocks noGrp="1"/>
          </p:cNvSpPr>
          <p:nvPr>
            <p:ph idx="1"/>
          </p:nvPr>
        </p:nvSpPr>
        <p:spPr/>
        <p:txBody>
          <a:bodyPr/>
          <a:lstStyle/>
          <a:p>
            <a:endParaRPr lang="ru-RU" altLang="ru-RU" smtClean="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Заголовок 1"/>
          <p:cNvSpPr>
            <a:spLocks noGrp="1"/>
          </p:cNvSpPr>
          <p:nvPr>
            <p:ph type="title"/>
          </p:nvPr>
        </p:nvSpPr>
        <p:spPr/>
        <p:txBody>
          <a:bodyPr/>
          <a:lstStyle/>
          <a:p>
            <a:endParaRPr lang="ru-RU" altLang="ru-RU" smtClean="0"/>
          </a:p>
        </p:txBody>
      </p:sp>
      <p:sp>
        <p:nvSpPr>
          <p:cNvPr id="121859" name="Объект 2"/>
          <p:cNvSpPr>
            <a:spLocks noGrp="1"/>
          </p:cNvSpPr>
          <p:nvPr>
            <p:ph idx="1"/>
          </p:nvPr>
        </p:nvSpPr>
        <p:spPr/>
        <p:txBody>
          <a:bodyPr/>
          <a:lstStyle/>
          <a:p>
            <a:endParaRPr lang="ru-RU" altLang="ru-RU" smtClean="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Заголовок 1"/>
          <p:cNvSpPr>
            <a:spLocks noGrp="1"/>
          </p:cNvSpPr>
          <p:nvPr>
            <p:ph type="title"/>
          </p:nvPr>
        </p:nvSpPr>
        <p:spPr/>
        <p:txBody>
          <a:bodyPr/>
          <a:lstStyle/>
          <a:p>
            <a:endParaRPr lang="ru-RU" altLang="ru-RU" smtClean="0"/>
          </a:p>
        </p:txBody>
      </p:sp>
      <p:sp>
        <p:nvSpPr>
          <p:cNvPr id="122883" name="Объект 2"/>
          <p:cNvSpPr>
            <a:spLocks noGrp="1"/>
          </p:cNvSpPr>
          <p:nvPr>
            <p:ph idx="1"/>
          </p:nvPr>
        </p:nvSpPr>
        <p:spPr/>
        <p:txBody>
          <a:bodyPr/>
          <a:lstStyle/>
          <a:p>
            <a:endParaRPr lang="ru-RU" altLang="ru-RU" smtClean="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ru-RU" altLang="ru-RU" sz="2800" b="1" smtClean="0"/>
              <a:t>Алфавит языка</a:t>
            </a:r>
            <a:br>
              <a:rPr lang="ru-RU" altLang="ru-RU" sz="2800" b="1" smtClean="0"/>
            </a:br>
            <a:endParaRPr lang="ru-RU" altLang="ru-RU" sz="2800" b="1" smtClean="0"/>
          </a:p>
        </p:txBody>
      </p:sp>
      <p:pic>
        <p:nvPicPr>
          <p:cNvPr id="16387" name="Рисунок 1"/>
          <p:cNvPicPr>
            <a:picLocks noChangeAspect="1"/>
          </p:cNvPicPr>
          <p:nvPr/>
        </p:nvPicPr>
        <p:blipFill>
          <a:blip r:embed="rId2"/>
          <a:srcRect/>
          <a:stretch>
            <a:fillRect/>
          </a:stretch>
        </p:blipFill>
        <p:spPr bwMode="auto">
          <a:xfrm>
            <a:off x="6227763" y="2205038"/>
            <a:ext cx="2808287" cy="4127500"/>
          </a:xfrm>
          <a:prstGeom prst="rect">
            <a:avLst/>
          </a:prstGeom>
          <a:noFill/>
          <a:ln w="9525">
            <a:noFill/>
            <a:miter lim="800000"/>
            <a:headEnd/>
            <a:tailEnd/>
          </a:ln>
        </p:spPr>
      </p:pic>
      <p:sp>
        <p:nvSpPr>
          <p:cNvPr id="16388" name="Rectangle 3"/>
          <p:cNvSpPr>
            <a:spLocks noGrp="1" noChangeArrowheads="1"/>
          </p:cNvSpPr>
          <p:nvPr>
            <p:ph type="body" idx="1"/>
          </p:nvPr>
        </p:nvSpPr>
        <p:spPr>
          <a:xfrm>
            <a:off x="684213" y="1387475"/>
            <a:ext cx="7759700" cy="1304925"/>
          </a:xfrm>
        </p:spPr>
        <p:txBody>
          <a:bodyPr/>
          <a:lstStyle/>
          <a:p>
            <a:pPr marL="0" indent="0" algn="just" eaLnBrk="1" hangingPunct="1">
              <a:buFont typeface="Wingdings" pitchFamily="2" charset="2"/>
              <a:buNone/>
            </a:pPr>
            <a:r>
              <a:rPr lang="ru-RU" altLang="ru-RU" smtClean="0"/>
              <a:t>      В тесте программы можно использовать </a:t>
            </a:r>
            <a:r>
              <a:rPr lang="ru-RU" altLang="ru-RU" b="1" smtClean="0"/>
              <a:t>комментарии</a:t>
            </a:r>
            <a:r>
              <a:rPr lang="ru-RU" altLang="ru-RU" smtClean="0"/>
              <a:t>. </a:t>
            </a:r>
          </a:p>
        </p:txBody>
      </p:sp>
      <p:sp>
        <p:nvSpPr>
          <p:cNvPr id="16389" name="Rectangle 3"/>
          <p:cNvSpPr txBox="1">
            <a:spLocks noChangeArrowheads="1"/>
          </p:cNvSpPr>
          <p:nvPr/>
        </p:nvSpPr>
        <p:spPr bwMode="auto">
          <a:xfrm>
            <a:off x="476250" y="2420938"/>
            <a:ext cx="5959475" cy="3175000"/>
          </a:xfrm>
          <a:prstGeom prst="rect">
            <a:avLst/>
          </a:prstGeom>
          <a:noFill/>
          <a:ln w="9525">
            <a:noFill/>
            <a:miter lim="800000"/>
            <a:headEnd/>
            <a:tailEnd/>
          </a:ln>
          <a:effectLst/>
        </p:spPr>
        <p:txBody>
          <a:bodyPr/>
          <a:lstStyle/>
          <a:p>
            <a:pPr algn="just" eaLnBrk="1" hangingPunct="1">
              <a:spcBef>
                <a:spcPct val="20000"/>
              </a:spcBef>
              <a:buClr>
                <a:schemeClr val="hlink"/>
              </a:buClr>
              <a:buFont typeface="Wingdings" pitchFamily="2" charset="2"/>
              <a:buNone/>
            </a:pPr>
            <a:r>
              <a:rPr lang="en-US" altLang="ru-RU" sz="2800">
                <a:latin typeface="Verdana" pitchFamily="34" charset="0"/>
              </a:rPr>
              <a:t>  </a:t>
            </a:r>
            <a:r>
              <a:rPr lang="ru-RU" altLang="ru-RU" sz="2800">
                <a:latin typeface="Verdana" pitchFamily="34" charset="0"/>
              </a:rPr>
              <a:t> Если текст с двух символов «косая черта» // и заканчивается символом перехода на новую строку или заключен между символами /* и */, то компилятор его игнорирует.</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type="body" idx="1"/>
          </p:nvPr>
        </p:nvSpPr>
        <p:spPr>
          <a:xfrm>
            <a:off x="457200" y="1262063"/>
            <a:ext cx="8686800" cy="5248275"/>
          </a:xfrm>
        </p:spPr>
        <p:txBody>
          <a:bodyPr/>
          <a:lstStyle/>
          <a:p>
            <a:pPr marL="381000" indent="-381000" eaLnBrk="1" hangingPunct="1">
              <a:buFont typeface="Wingdings" pitchFamily="2" charset="2"/>
              <a:buNone/>
            </a:pPr>
            <a:r>
              <a:rPr lang="ru-RU" altLang="ru-RU" smtClean="0"/>
              <a:t>Для хранения данных в C++ используются различные сущности, наиболее простыми из них являются литералы, константы и переменные.</a:t>
            </a:r>
          </a:p>
          <a:p>
            <a:pPr marL="381000" indent="-381000" eaLnBrk="1" hangingPunct="1">
              <a:buFont typeface="Wingdings" pitchFamily="2" charset="2"/>
              <a:buNone/>
            </a:pPr>
            <a:r>
              <a:rPr lang="ru-RU" altLang="ru-RU" b="1" smtClean="0"/>
              <a:t>Литералом</a:t>
            </a:r>
            <a:r>
              <a:rPr lang="ru-RU" altLang="ru-RU" smtClean="0"/>
              <a:t> называется явно указанное в исходном коде программы значение определенного типа.</a:t>
            </a:r>
          </a:p>
          <a:p>
            <a:pPr marL="381000" indent="-381000" eaLnBrk="1" hangingPunct="1">
              <a:buFont typeface="Wingdings" pitchFamily="2" charset="2"/>
              <a:buNone/>
            </a:pPr>
            <a:r>
              <a:rPr lang="ru-RU" altLang="ru-RU" smtClean="0"/>
              <a:t>cout &lt;&lt; 1024; // </a:t>
            </a:r>
            <a:r>
              <a:rPr lang="ru-RU" altLang="ru-RU" i="1" smtClean="0">
                <a:latin typeface="Times New Roman" pitchFamily="18" charset="0"/>
                <a:cs typeface="Times New Roman" pitchFamily="18" charset="0"/>
              </a:rPr>
              <a:t>выводим на экран целочисленный литерал </a:t>
            </a:r>
          </a:p>
          <a:p>
            <a:pPr marL="381000" indent="-381000" eaLnBrk="1" hangingPunct="1">
              <a:buFont typeface="Wingdings" pitchFamily="2" charset="2"/>
              <a:buNone/>
            </a:pPr>
            <a:r>
              <a:rPr lang="ru-RU" altLang="ru-RU" smtClean="0"/>
              <a:t>cout &lt;&lt; "mir"; // </a:t>
            </a:r>
            <a:r>
              <a:rPr lang="ru-RU" altLang="ru-RU" i="1" smtClean="0">
                <a:latin typeface="Times New Roman" pitchFamily="18" charset="0"/>
                <a:cs typeface="Times New Roman" pitchFamily="18" charset="0"/>
              </a:rPr>
              <a:t>выводим на экран строковый литерал</a:t>
            </a:r>
          </a:p>
          <a:p>
            <a:pPr marL="381000" indent="-381000" eaLnBrk="1" hangingPunct="1">
              <a:buFont typeface="Wingdings" pitchFamily="2" charset="2"/>
              <a:buNone/>
            </a:pPr>
            <a:endParaRPr lang="ru-RU" altLang="ru-RU" smtClean="0"/>
          </a:p>
        </p:txBody>
      </p:sp>
      <p:sp>
        <p:nvSpPr>
          <p:cNvPr id="17411" name="Rectangle 4"/>
          <p:cNvSpPr>
            <a:spLocks noGrp="1" noChangeArrowheads="1"/>
          </p:cNvSpPr>
          <p:nvPr>
            <p:ph type="title"/>
          </p:nvPr>
        </p:nvSpPr>
        <p:spPr>
          <a:noFill/>
        </p:spPr>
        <p:txBody>
          <a:bodyPr/>
          <a:lstStyle/>
          <a:p>
            <a:pPr eaLnBrk="1" hangingPunct="1"/>
            <a:r>
              <a:rPr lang="ru-RU" altLang="ru-RU" sz="2800" b="1" smtClean="0"/>
              <a:t/>
            </a:r>
            <a:br>
              <a:rPr lang="ru-RU" altLang="ru-RU" sz="2800" b="1" smtClean="0"/>
            </a:br>
            <a:endParaRPr lang="ru-RU" altLang="ru-RU" sz="2800" b="1"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noChangeArrowheads="1"/>
          </p:cNvSpPr>
          <p:nvPr>
            <p:ph type="body" idx="1"/>
          </p:nvPr>
        </p:nvSpPr>
        <p:spPr/>
        <p:txBody>
          <a:bodyPr/>
          <a:lstStyle/>
          <a:p>
            <a:r>
              <a:rPr lang="ru-RU" altLang="ru-RU" b="1" smtClean="0"/>
              <a:t>Переменной</a:t>
            </a:r>
            <a:r>
              <a:rPr lang="ru-RU" altLang="ru-RU" smtClean="0"/>
              <a:t> называется именованная область памяти компьютера (имя которой задаёт разработчик) в которую можно записывать (в том числе повторно, замещая ранее хранимое значение) значения определенного типа и откуда эти значения можно читать.</a:t>
            </a:r>
          </a:p>
          <a:p>
            <a:r>
              <a:rPr lang="ru-RU" altLang="ru-RU" smtClean="0"/>
              <a:t>При создании любой переменной требуется указать её тип и задать имя.</a:t>
            </a:r>
          </a:p>
        </p:txBody>
      </p:sp>
      <p:sp>
        <p:nvSpPr>
          <p:cNvPr id="18435" name="Rectangle 4"/>
          <p:cNvSpPr>
            <a:spLocks noGrp="1" noChangeArrowheads="1"/>
          </p:cNvSpPr>
          <p:nvPr>
            <p:ph type="title"/>
          </p:nvPr>
        </p:nvSpPr>
        <p:spPr>
          <a:xfrm>
            <a:off x="755650" y="188913"/>
            <a:ext cx="7862888" cy="563562"/>
          </a:xfrm>
          <a:noFill/>
        </p:spPr>
        <p:txBody>
          <a:bodyPr/>
          <a:lstStyle/>
          <a:p>
            <a:pPr eaLnBrk="1" hangingPunct="1"/>
            <a:r>
              <a:rPr lang="ru-RU" altLang="ru-RU" sz="2800" b="1" smtClean="0"/>
              <a:t>Идентификаторы</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type="body" idx="1"/>
          </p:nvPr>
        </p:nvSpPr>
        <p:spPr/>
        <p:txBody>
          <a:bodyPr/>
          <a:lstStyle/>
          <a:p>
            <a:pPr marL="0" indent="0">
              <a:buFont typeface="Wingdings" pitchFamily="2" charset="2"/>
              <a:buNone/>
            </a:pPr>
            <a:r>
              <a:rPr lang="ru-RU" altLang="ru-RU" smtClean="0"/>
              <a:t>Например:</a:t>
            </a:r>
          </a:p>
          <a:p>
            <a:pPr marL="0" indent="0">
              <a:buFont typeface="Wingdings" pitchFamily="2" charset="2"/>
              <a:buNone/>
            </a:pPr>
            <a:r>
              <a:rPr lang="en-US" altLang="ru-RU" smtClean="0"/>
              <a:t>         </a:t>
            </a:r>
            <a:r>
              <a:rPr lang="ru-RU" altLang="ru-RU" smtClean="0"/>
              <a:t>int per1; // </a:t>
            </a:r>
            <a:r>
              <a:rPr lang="ru-RU" altLang="ru-RU" i="1" smtClean="0">
                <a:latin typeface="Times New Roman" pitchFamily="18" charset="0"/>
                <a:cs typeface="Times New Roman" pitchFamily="18" charset="0"/>
              </a:rPr>
              <a:t>создали переменную типа int с именем </a:t>
            </a:r>
            <a:r>
              <a:rPr lang="en-US" altLang="ru-RU" i="1" smtClean="0">
                <a:latin typeface="Times New Roman" pitchFamily="18" charset="0"/>
                <a:cs typeface="Times New Roman" pitchFamily="18" charset="0"/>
              </a:rPr>
              <a:t>     </a:t>
            </a:r>
            <a:r>
              <a:rPr lang="ru-RU" altLang="ru-RU" i="1" smtClean="0">
                <a:latin typeface="Times New Roman" pitchFamily="18" charset="0"/>
                <a:cs typeface="Times New Roman" pitchFamily="18" charset="0"/>
              </a:rPr>
              <a:t>per1</a:t>
            </a:r>
          </a:p>
          <a:p>
            <a:pPr marL="0" indent="0">
              <a:buFont typeface="Wingdings" pitchFamily="2" charset="2"/>
              <a:buNone/>
            </a:pPr>
            <a:r>
              <a:rPr lang="en-US" altLang="ru-RU" smtClean="0"/>
              <a:t>         </a:t>
            </a:r>
            <a:r>
              <a:rPr lang="ru-RU" altLang="ru-RU" smtClean="0"/>
              <a:t>per1 = 25; // </a:t>
            </a:r>
            <a:r>
              <a:rPr lang="ru-RU" altLang="ru-RU" i="1" smtClean="0">
                <a:latin typeface="Times New Roman" pitchFamily="18" charset="0"/>
                <a:cs typeface="Times New Roman" pitchFamily="18" charset="0"/>
              </a:rPr>
              <a:t>сохранили в переменную целое число 25 </a:t>
            </a:r>
          </a:p>
          <a:p>
            <a:pPr marL="0" indent="0">
              <a:buFont typeface="Wingdings" pitchFamily="2" charset="2"/>
              <a:buNone/>
            </a:pPr>
            <a:r>
              <a:rPr lang="en-US" altLang="ru-RU" smtClean="0"/>
              <a:t>         </a:t>
            </a:r>
            <a:r>
              <a:rPr lang="ru-RU" altLang="ru-RU" smtClean="0"/>
              <a:t>int b; // </a:t>
            </a:r>
            <a:r>
              <a:rPr lang="ru-RU" altLang="ru-RU" i="1" smtClean="0">
                <a:latin typeface="Times New Roman" pitchFamily="18" charset="0"/>
                <a:cs typeface="Times New Roman" pitchFamily="18" charset="0"/>
              </a:rPr>
              <a:t>создали переменную типа int с именем b</a:t>
            </a:r>
          </a:p>
          <a:p>
            <a:pPr marL="0" indent="0">
              <a:buFont typeface="Wingdings" pitchFamily="2" charset="2"/>
              <a:buNone/>
            </a:pPr>
            <a:r>
              <a:rPr lang="en-US" altLang="ru-RU" smtClean="0"/>
              <a:t>          </a:t>
            </a:r>
            <a:r>
              <a:rPr lang="ru-RU" altLang="ru-RU" smtClean="0"/>
              <a:t>b = 3 + per1; // </a:t>
            </a:r>
            <a:r>
              <a:rPr lang="ru-RU" altLang="ru-RU" i="1" smtClean="0">
                <a:latin typeface="Times New Roman" pitchFamily="18" charset="0"/>
                <a:cs typeface="Times New Roman" pitchFamily="18" charset="0"/>
              </a:rPr>
              <a:t>прочитали значение 25, сложили его с 3 и сумму записали в b</a:t>
            </a:r>
          </a:p>
          <a:p>
            <a:pPr marL="0" indent="0">
              <a:buFont typeface="Wingdings" pitchFamily="2" charset="2"/>
              <a:buNone/>
            </a:pPr>
            <a:r>
              <a:rPr lang="en-US" altLang="ru-RU" smtClean="0"/>
              <a:t>          </a:t>
            </a:r>
            <a:r>
              <a:rPr lang="ru-RU" altLang="ru-RU" smtClean="0"/>
              <a:t>cout &lt;&lt; b; // </a:t>
            </a:r>
            <a:r>
              <a:rPr lang="ru-RU" altLang="ru-RU" i="1" smtClean="0">
                <a:latin typeface="Times New Roman" pitchFamily="18" charset="0"/>
                <a:cs typeface="Times New Roman" pitchFamily="18" charset="0"/>
              </a:rPr>
              <a:t>прочитали из переменной b значение 28 и вывели его на экран</a:t>
            </a:r>
          </a:p>
          <a:p>
            <a:pPr marL="0" indent="0">
              <a:buFont typeface="Wingdings" pitchFamily="2" charset="2"/>
              <a:buNone/>
            </a:pPr>
            <a:endParaRPr lang="ru-RU" altLang="ru-RU" smtClean="0"/>
          </a:p>
        </p:txBody>
      </p:sp>
      <p:sp>
        <p:nvSpPr>
          <p:cNvPr id="19459" name="Rectangle 4"/>
          <p:cNvSpPr>
            <a:spLocks noGrp="1" noChangeArrowheads="1"/>
          </p:cNvSpPr>
          <p:nvPr>
            <p:ph type="title"/>
          </p:nvPr>
        </p:nvSpPr>
        <p:spPr>
          <a:xfrm>
            <a:off x="755650" y="188913"/>
            <a:ext cx="7862888" cy="563562"/>
          </a:xfrm>
          <a:noFill/>
        </p:spPr>
        <p:txBody>
          <a:bodyPr/>
          <a:lstStyle/>
          <a:p>
            <a:pPr eaLnBrk="1" hangingPunct="1"/>
            <a:r>
              <a:rPr lang="ru-RU" altLang="ru-RU" sz="2800" b="1" smtClean="0"/>
              <a:t>Идентификаторы</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type="body" idx="1"/>
          </p:nvPr>
        </p:nvSpPr>
        <p:spPr/>
        <p:txBody>
          <a:bodyPr/>
          <a:lstStyle/>
          <a:p>
            <a:pPr marL="0" indent="0" algn="just">
              <a:buFont typeface="Wingdings" pitchFamily="2" charset="2"/>
              <a:buNone/>
              <a:defRPr/>
            </a:pPr>
            <a:r>
              <a:rPr lang="ru-RU" altLang="ru-RU" dirty="0" smtClean="0"/>
              <a:t>      Использованный в примере тип </a:t>
            </a:r>
            <a:r>
              <a:rPr lang="ru-RU" altLang="ru-RU" b="1" dirty="0" err="1" smtClean="0"/>
              <a:t>int</a:t>
            </a:r>
            <a:r>
              <a:rPr lang="ru-RU" altLang="ru-RU" dirty="0" smtClean="0"/>
              <a:t> позволяет </a:t>
            </a:r>
            <a:r>
              <a:rPr lang="ru-RU" altLang="ru-RU" sz="2400" dirty="0" smtClean="0"/>
              <a:t>хранить </a:t>
            </a:r>
            <a:r>
              <a:rPr lang="ru-RU" altLang="ru-RU" dirty="0" smtClean="0"/>
              <a:t>целочисленные значения из некоторого диапазона (диапазон будет представлен в таблице далее). Перед тем как использовать переменную (т.е. записывать в неё значение или читать из ней значение) её обязательно нужно объявить (указав её тип и задав имя). Изменить тип переменной или повторно создать переменную — невозможно.</a:t>
            </a:r>
          </a:p>
          <a:p>
            <a:pPr>
              <a:defRPr/>
            </a:pPr>
            <a:endParaRPr lang="ru-RU" altLang="ru-RU" dirty="0" smtClean="0"/>
          </a:p>
        </p:txBody>
      </p:sp>
      <p:sp>
        <p:nvSpPr>
          <p:cNvPr id="20483" name="Rectangle 4"/>
          <p:cNvSpPr>
            <a:spLocks noGrp="1" noChangeArrowheads="1"/>
          </p:cNvSpPr>
          <p:nvPr>
            <p:ph type="title"/>
          </p:nvPr>
        </p:nvSpPr>
        <p:spPr>
          <a:xfrm>
            <a:off x="755650" y="188913"/>
            <a:ext cx="7862888" cy="563562"/>
          </a:xfrm>
          <a:noFill/>
        </p:spPr>
        <p:txBody>
          <a:bodyPr/>
          <a:lstStyle/>
          <a:p>
            <a:pPr eaLnBrk="1" hangingPunct="1"/>
            <a:r>
              <a:rPr lang="ru-RU" altLang="ru-RU" sz="2800" b="1" smtClean="0"/>
              <a:t>Идентификаторы</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eaLnBrk="1" hangingPunct="1">
              <a:buFont typeface="Wingdings" pitchFamily="2" charset="2"/>
              <a:buNone/>
            </a:pPr>
            <a:r>
              <a:rPr lang="ru-RU" altLang="ru-RU" smtClean="0"/>
              <a:t>Идентификатор — это имя программного объекта. </a:t>
            </a:r>
          </a:p>
          <a:p>
            <a:pPr eaLnBrk="1" hangingPunct="1">
              <a:buFont typeface="Wingdings" pitchFamily="2" charset="2"/>
              <a:buNone/>
            </a:pPr>
            <a:r>
              <a:rPr lang="ru-RU" altLang="ru-RU" smtClean="0"/>
              <a:t>В идентификаторе могут использоваться латинские буквы, цифры и знак подчеркивания. </a:t>
            </a:r>
          </a:p>
          <a:p>
            <a:pPr eaLnBrk="1" hangingPunct="1">
              <a:buFont typeface="Wingdings" pitchFamily="2" charset="2"/>
              <a:buNone/>
            </a:pPr>
            <a:r>
              <a:rPr lang="ru-RU" altLang="ru-RU" smtClean="0"/>
              <a:t>Прописные и строчные буквы различаются. </a:t>
            </a:r>
          </a:p>
          <a:p>
            <a:pPr eaLnBrk="1" hangingPunct="1">
              <a:buFont typeface="Wingdings" pitchFamily="2" charset="2"/>
              <a:buNone/>
            </a:pPr>
            <a:r>
              <a:rPr lang="ru-RU" altLang="ru-RU" smtClean="0"/>
              <a:t>Первым символом идентификатора может быть буква или знак подчеркивания. </a:t>
            </a:r>
          </a:p>
        </p:txBody>
      </p:sp>
      <p:sp>
        <p:nvSpPr>
          <p:cNvPr id="21507" name="Rectangle 4"/>
          <p:cNvSpPr>
            <a:spLocks noGrp="1" noChangeArrowheads="1"/>
          </p:cNvSpPr>
          <p:nvPr>
            <p:ph type="title"/>
          </p:nvPr>
        </p:nvSpPr>
        <p:spPr>
          <a:noFill/>
        </p:spPr>
        <p:txBody>
          <a:bodyPr/>
          <a:lstStyle/>
          <a:p>
            <a:pPr eaLnBrk="1" hangingPunct="1"/>
            <a:r>
              <a:rPr lang="ru-RU" altLang="ru-RU" sz="2800" b="1" smtClean="0"/>
              <a:t>Идентификаторы</a:t>
            </a:r>
            <a:br>
              <a:rPr lang="ru-RU" altLang="ru-RU" sz="2800" b="1" smtClean="0"/>
            </a:br>
            <a:endParaRPr lang="ru-RU" altLang="ru-RU" sz="2800" b="1" smtClean="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body" idx="1"/>
          </p:nvPr>
        </p:nvSpPr>
        <p:spPr/>
        <p:txBody>
          <a:bodyPr/>
          <a:lstStyle/>
          <a:p>
            <a:pPr marL="381000" indent="-381000" eaLnBrk="1" hangingPunct="1">
              <a:buFont typeface="Wingdings" pitchFamily="2" charset="2"/>
              <a:buNone/>
            </a:pPr>
            <a:r>
              <a:rPr lang="ru-RU" altLang="ru-RU" smtClean="0"/>
              <a:t>Длина идентификатора по стандарту не ограничена. Идентификатор создается на этапе объявления переменной, функции, типа и т.п., после этого его можно использовать в последующих операторах программы. </a:t>
            </a:r>
          </a:p>
        </p:txBody>
      </p:sp>
      <p:sp>
        <p:nvSpPr>
          <p:cNvPr id="22531" name="Rectangle 4"/>
          <p:cNvSpPr>
            <a:spLocks noGrp="1" noChangeArrowheads="1"/>
          </p:cNvSpPr>
          <p:nvPr>
            <p:ph type="title"/>
          </p:nvPr>
        </p:nvSpPr>
        <p:spPr>
          <a:noFill/>
        </p:spPr>
        <p:txBody>
          <a:bodyPr/>
          <a:lstStyle/>
          <a:p>
            <a:pPr eaLnBrk="1" hangingPunct="1"/>
            <a:r>
              <a:rPr lang="ru-RU" altLang="ru-RU" sz="2800" b="1" smtClean="0"/>
              <a:t>Идентификаторы</a:t>
            </a:r>
            <a:br>
              <a:rPr lang="ru-RU" altLang="ru-RU" sz="2800" b="1" smtClean="0"/>
            </a:br>
            <a:endParaRPr lang="ru-RU" altLang="ru-RU" sz="2800" b="1" smtClean="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Grp="1" noChangeArrowheads="1"/>
          </p:cNvSpPr>
          <p:nvPr>
            <p:ph type="body" idx="1"/>
          </p:nvPr>
        </p:nvSpPr>
        <p:spPr/>
        <p:txBody>
          <a:bodyPr/>
          <a:lstStyle/>
          <a:p>
            <a:pPr marL="381000" indent="-381000" eaLnBrk="1" hangingPunct="1">
              <a:buFont typeface="Wingdings" pitchFamily="2" charset="2"/>
              <a:buNone/>
            </a:pPr>
            <a:r>
              <a:rPr lang="ru-RU" altLang="ru-RU" b="1" smtClean="0"/>
              <a:t>Константной</a:t>
            </a:r>
            <a:r>
              <a:rPr lang="ru-RU" altLang="ru-RU" smtClean="0"/>
              <a:t> называется именованная область памяти, в которую при создании можно записать значение определенного типа, но далее по ходу программы это значение можно только читать (и нельзя изменять).</a:t>
            </a:r>
          </a:p>
          <a:p>
            <a:pPr marL="381000" indent="-381000" eaLnBrk="1" hangingPunct="1">
              <a:buFont typeface="Wingdings" pitchFamily="2" charset="2"/>
              <a:buNone/>
            </a:pPr>
            <a:r>
              <a:rPr lang="ru-RU" altLang="ru-RU" smtClean="0"/>
              <a:t>const int k1 = 13; // </a:t>
            </a:r>
            <a:r>
              <a:rPr lang="ru-RU" altLang="ru-RU" i="1" smtClean="0">
                <a:latin typeface="Times New Roman" pitchFamily="18" charset="0"/>
                <a:cs typeface="Times New Roman" pitchFamily="18" charset="0"/>
              </a:rPr>
              <a:t>создали константу типа int с именем k1 и записали в неё значение</a:t>
            </a:r>
          </a:p>
          <a:p>
            <a:pPr marL="381000" indent="-381000" eaLnBrk="1" hangingPunct="1">
              <a:buFont typeface="Wingdings" pitchFamily="2" charset="2"/>
              <a:buNone/>
            </a:pPr>
            <a:r>
              <a:rPr lang="ru-RU" altLang="ru-RU" smtClean="0"/>
              <a:t>cout &lt;&lt; k1 = 12; // </a:t>
            </a:r>
            <a:r>
              <a:rPr lang="ru-RU" altLang="ru-RU" i="1" smtClean="0">
                <a:latin typeface="Times New Roman" pitchFamily="18" charset="0"/>
                <a:cs typeface="Times New Roman" pitchFamily="18" charset="0"/>
              </a:rPr>
              <a:t>но нельзя изменить, это приведёт к ошибке</a:t>
            </a:r>
          </a:p>
          <a:p>
            <a:pPr marL="381000" indent="-381000" eaLnBrk="1" hangingPunct="1">
              <a:buFont typeface="Wingdings" pitchFamily="2" charset="2"/>
              <a:buNone/>
            </a:pPr>
            <a:endParaRPr lang="ru-RU" altLang="ru-RU" smtClean="0"/>
          </a:p>
        </p:txBody>
      </p:sp>
      <p:sp>
        <p:nvSpPr>
          <p:cNvPr id="23555" name="Rectangle 4"/>
          <p:cNvSpPr>
            <a:spLocks noGrp="1" noChangeArrowheads="1"/>
          </p:cNvSpPr>
          <p:nvPr>
            <p:ph type="title"/>
          </p:nvPr>
        </p:nvSpPr>
        <p:spPr>
          <a:noFill/>
        </p:spPr>
        <p:txBody>
          <a:bodyPr/>
          <a:lstStyle/>
          <a:p>
            <a:pPr eaLnBrk="1" hangingPunct="1"/>
            <a:r>
              <a:rPr lang="ru-RU" altLang="ru-RU" sz="2800" b="1" smtClean="0"/>
              <a:t>Константы</a:t>
            </a:r>
            <a:br>
              <a:rPr lang="ru-RU" altLang="ru-RU" sz="2800" b="1" smtClean="0"/>
            </a:br>
            <a:endParaRPr lang="ru-RU" altLang="ru-RU" sz="2800" b="1"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Заголовок 1"/>
          <p:cNvSpPr>
            <a:spLocks noGrp="1"/>
          </p:cNvSpPr>
          <p:nvPr>
            <p:ph type="title"/>
          </p:nvPr>
        </p:nvSpPr>
        <p:spPr/>
        <p:txBody>
          <a:bodyPr/>
          <a:lstStyle/>
          <a:p>
            <a:r>
              <a:rPr lang="ru-RU" altLang="ru-RU" b="1" smtClean="0"/>
              <a:t>История языка Си++</a:t>
            </a:r>
          </a:p>
        </p:txBody>
      </p:sp>
      <p:sp>
        <p:nvSpPr>
          <p:cNvPr id="6147" name="Объект 2"/>
          <p:cNvSpPr>
            <a:spLocks noGrp="1"/>
          </p:cNvSpPr>
          <p:nvPr>
            <p:ph idx="1"/>
          </p:nvPr>
        </p:nvSpPr>
        <p:spPr>
          <a:xfrm>
            <a:off x="457200" y="1262063"/>
            <a:ext cx="8435975" cy="2887662"/>
          </a:xfrm>
        </p:spPr>
        <p:txBody>
          <a:bodyPr/>
          <a:lstStyle/>
          <a:p>
            <a:pPr marL="0" indent="0" algn="just">
              <a:buFont typeface="Wingdings" pitchFamily="2" charset="2"/>
              <a:buNone/>
            </a:pPr>
            <a:r>
              <a:rPr lang="ru-RU" altLang="ru-RU" sz="2400" smtClean="0"/>
              <a:t>     Язык Си++ был разработан в начале 1980-х гг. Бьерном Страуструпом из компании AT&amp;T Bell Laboratories. Си++  основан на языке Си. Два символа "++« в названии –  это игра слов, символами "++"  в языке Си обозначается операция инкремента (увеличение значения переменной на 1). </a:t>
            </a:r>
          </a:p>
        </p:txBody>
      </p:sp>
      <p:pic>
        <p:nvPicPr>
          <p:cNvPr id="6148" name="Рисунок 3"/>
          <p:cNvPicPr>
            <a:picLocks noChangeAspect="1"/>
          </p:cNvPicPr>
          <p:nvPr/>
        </p:nvPicPr>
        <p:blipFill>
          <a:blip r:embed="rId2"/>
          <a:srcRect/>
          <a:stretch>
            <a:fillRect/>
          </a:stretch>
        </p:blipFill>
        <p:spPr bwMode="auto">
          <a:xfrm>
            <a:off x="3563938" y="3500438"/>
            <a:ext cx="2924175" cy="2925762"/>
          </a:xfrm>
          <a:prstGeom prst="rect">
            <a:avLst/>
          </a:prstGeom>
          <a:noFill/>
          <a:ln w="9525">
            <a:noFill/>
            <a:miter lim="800000"/>
            <a:headEnd/>
            <a:tailEnd/>
          </a:ln>
        </p:spPr>
      </p:pic>
      <p:sp>
        <p:nvSpPr>
          <p:cNvPr id="6149" name="TextBox 4"/>
          <p:cNvSpPr txBox="1">
            <a:spLocks noChangeArrowheads="1"/>
          </p:cNvSpPr>
          <p:nvPr/>
        </p:nvSpPr>
        <p:spPr bwMode="auto">
          <a:xfrm>
            <a:off x="4675188" y="3914775"/>
            <a:ext cx="1368425" cy="708025"/>
          </a:xfrm>
          <a:prstGeom prst="rect">
            <a:avLst/>
          </a:prstGeom>
          <a:noFill/>
          <a:ln w="9525">
            <a:noFill/>
            <a:miter lim="800000"/>
            <a:headEnd/>
            <a:tailEnd/>
          </a:ln>
        </p:spPr>
        <p:txBody>
          <a:bodyPr>
            <a:spAutoFit/>
          </a:bodyPr>
          <a:lstStyle/>
          <a:p>
            <a:r>
              <a:rPr lang="ru-RU" altLang="ru-RU" sz="4000">
                <a:solidFill>
                  <a:srgbClr val="FF0000"/>
                </a:solidFill>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Grp="1" noChangeArrowheads="1"/>
          </p:cNvSpPr>
          <p:nvPr>
            <p:ph type="body" idx="1"/>
          </p:nvPr>
        </p:nvSpPr>
        <p:spPr/>
        <p:txBody>
          <a:bodyPr/>
          <a:lstStyle/>
          <a:p>
            <a:pPr marL="533400" indent="-533400" eaLnBrk="1" hangingPunct="1">
              <a:buFont typeface="Wingdings" pitchFamily="2" charset="2"/>
              <a:buNone/>
            </a:pPr>
            <a:r>
              <a:rPr lang="ru-RU" altLang="ru-RU" sz="2400" smtClean="0"/>
              <a:t>При выборе идентификатора необходимо иметь в виду следующее: </a:t>
            </a:r>
          </a:p>
          <a:p>
            <a:pPr marL="533400" indent="-533400" eaLnBrk="1" hangingPunct="1">
              <a:buFont typeface="Wingdings" pitchFamily="2" charset="2"/>
              <a:buAutoNum type="arabicPeriod"/>
            </a:pPr>
            <a:r>
              <a:rPr lang="ru-RU" altLang="ru-RU" sz="2400" smtClean="0"/>
              <a:t>идентификатор не должен совпадать с ключевыми словами и именами используемых стандартных объектов языка; </a:t>
            </a:r>
          </a:p>
          <a:p>
            <a:pPr marL="533400" indent="-533400" eaLnBrk="1" hangingPunct="1">
              <a:buFont typeface="Wingdings" pitchFamily="2" charset="2"/>
              <a:buAutoNum type="arabicPeriod"/>
            </a:pPr>
            <a:r>
              <a:rPr lang="ru-RU" altLang="ru-RU" sz="2400" smtClean="0"/>
              <a:t>не рекомендуется начинать идентификаторы с символа подчеркивания; </a:t>
            </a:r>
          </a:p>
          <a:p>
            <a:pPr marL="533400" indent="-533400" eaLnBrk="1" hangingPunct="1">
              <a:buFont typeface="Wingdings" pitchFamily="2" charset="2"/>
              <a:buAutoNum type="arabicPeriod"/>
            </a:pPr>
            <a:r>
              <a:rPr lang="ru-RU" altLang="ru-RU" sz="2400" smtClean="0"/>
              <a:t>на идентификаторы, используемые для определения внешних переменных, налагаются ограничения компоновщика.</a:t>
            </a:r>
          </a:p>
          <a:p>
            <a:pPr marL="533400" indent="-533400" eaLnBrk="1" hangingPunct="1">
              <a:buFont typeface="Wingdings" pitchFamily="2" charset="2"/>
              <a:buAutoNum type="arabicPeriod"/>
            </a:pPr>
            <a:r>
              <a:rPr lang="ru-RU" altLang="ru-RU" sz="2400" smtClean="0"/>
              <a:t>Для улучшения читаемости программы следует давать объектам осмысленные имена. </a:t>
            </a:r>
          </a:p>
          <a:p>
            <a:pPr marL="533400" indent="-533400" eaLnBrk="1" hangingPunct="1">
              <a:buFont typeface="Wingdings" pitchFamily="2" charset="2"/>
              <a:buNone/>
            </a:pPr>
            <a:endParaRPr lang="ru-RU" altLang="ru-RU" sz="2400" smtClean="0"/>
          </a:p>
        </p:txBody>
      </p:sp>
      <p:sp>
        <p:nvSpPr>
          <p:cNvPr id="24579" name="Rectangle 5"/>
          <p:cNvSpPr>
            <a:spLocks noGrp="1" noChangeArrowheads="1"/>
          </p:cNvSpPr>
          <p:nvPr>
            <p:ph type="title"/>
          </p:nvPr>
        </p:nvSpPr>
        <p:spPr>
          <a:noFill/>
        </p:spPr>
        <p:txBody>
          <a:bodyPr/>
          <a:lstStyle/>
          <a:p>
            <a:pPr eaLnBrk="1" hangingPunct="1"/>
            <a:r>
              <a:rPr lang="ru-RU" altLang="ru-RU" sz="2800" b="1" smtClean="0"/>
              <a:t>Идентификаторы</a:t>
            </a:r>
            <a:br>
              <a:rPr lang="ru-RU" altLang="ru-RU" sz="2800" b="1" smtClean="0"/>
            </a:br>
            <a:endParaRPr lang="ru-RU" altLang="ru-RU" sz="2800" b="1" smtClean="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ru-RU" altLang="ru-RU" b="1" smtClean="0">
                <a:latin typeface="Arial" charset="0"/>
              </a:rPr>
              <a:t>Концепция типа данных</a:t>
            </a:r>
          </a:p>
        </p:txBody>
      </p:sp>
      <p:sp>
        <p:nvSpPr>
          <p:cNvPr id="25603" name="Rectangle 3"/>
          <p:cNvSpPr>
            <a:spLocks noGrp="1" noChangeArrowheads="1"/>
          </p:cNvSpPr>
          <p:nvPr>
            <p:ph type="body" idx="1"/>
          </p:nvPr>
        </p:nvSpPr>
        <p:spPr/>
        <p:txBody>
          <a:bodyPr/>
          <a:lstStyle/>
          <a:p>
            <a:pPr marL="533400" indent="-533400">
              <a:lnSpc>
                <a:spcPct val="90000"/>
              </a:lnSpc>
              <a:buFont typeface="Wingdings" pitchFamily="2" charset="2"/>
              <a:buNone/>
            </a:pPr>
            <a:r>
              <a:rPr lang="ru-RU" altLang="ru-RU" i="1" smtClean="0">
                <a:latin typeface="Arial" charset="0"/>
              </a:rPr>
              <a:t>Тип данных</a:t>
            </a:r>
            <a:r>
              <a:rPr lang="ru-RU" altLang="ru-RU" smtClean="0">
                <a:latin typeface="Arial" charset="0"/>
              </a:rPr>
              <a:t> определяет: </a:t>
            </a:r>
          </a:p>
          <a:p>
            <a:pPr marL="533400" indent="-533400">
              <a:lnSpc>
                <a:spcPct val="90000"/>
              </a:lnSpc>
              <a:buFont typeface="Wingdings" pitchFamily="2" charset="2"/>
              <a:buAutoNum type="arabicPeriod"/>
            </a:pPr>
            <a:r>
              <a:rPr lang="ru-RU" altLang="ru-RU" i="1" smtClean="0">
                <a:latin typeface="Arial" charset="0"/>
              </a:rPr>
              <a:t>внутреннее представление</a:t>
            </a:r>
            <a:r>
              <a:rPr lang="ru-RU" altLang="ru-RU" smtClean="0">
                <a:latin typeface="Arial" charset="0"/>
              </a:rPr>
              <a:t> данных в памяти компьютера;</a:t>
            </a:r>
          </a:p>
          <a:p>
            <a:pPr marL="533400" indent="-533400">
              <a:lnSpc>
                <a:spcPct val="90000"/>
              </a:lnSpc>
              <a:buFont typeface="Wingdings" pitchFamily="2" charset="2"/>
              <a:buAutoNum type="arabicPeriod"/>
            </a:pPr>
            <a:r>
              <a:rPr lang="ru-RU" altLang="ru-RU" i="1" smtClean="0">
                <a:latin typeface="Arial" charset="0"/>
              </a:rPr>
              <a:t>множество значений</a:t>
            </a:r>
            <a:r>
              <a:rPr lang="ru-RU" altLang="ru-RU" smtClean="0">
                <a:latin typeface="Arial" charset="0"/>
              </a:rPr>
              <a:t>, которые могут принимать величины этого типа;</a:t>
            </a:r>
          </a:p>
          <a:p>
            <a:pPr marL="533400" indent="-533400">
              <a:lnSpc>
                <a:spcPct val="90000"/>
              </a:lnSpc>
              <a:buFont typeface="Wingdings" pitchFamily="2" charset="2"/>
              <a:buAutoNum type="arabicPeriod"/>
            </a:pPr>
            <a:r>
              <a:rPr lang="ru-RU" altLang="ru-RU" i="1" smtClean="0">
                <a:latin typeface="Arial" charset="0"/>
              </a:rPr>
              <a:t>операции и функции</a:t>
            </a:r>
            <a:r>
              <a:rPr lang="ru-RU" altLang="ru-RU" smtClean="0">
                <a:latin typeface="Arial" charset="0"/>
              </a:rPr>
              <a:t>, которые можно применять к величинам этого типа.</a:t>
            </a:r>
          </a:p>
          <a:p>
            <a:pPr marL="533400" indent="-533400" eaLnBrk="1" hangingPunct="1">
              <a:lnSpc>
                <a:spcPct val="90000"/>
              </a:lnSpc>
              <a:buFont typeface="Wingdings" pitchFamily="2" charset="2"/>
              <a:buNone/>
            </a:pPr>
            <a:r>
              <a:rPr lang="ru-RU" altLang="ru-RU" smtClean="0">
                <a:latin typeface="Arial" charset="0"/>
              </a:rPr>
              <a:t>Все типы языка С++ можно разделить на </a:t>
            </a:r>
            <a:r>
              <a:rPr lang="ru-RU" altLang="ru-RU" i="1" smtClean="0">
                <a:latin typeface="Arial" charset="0"/>
              </a:rPr>
              <a:t>простые</a:t>
            </a:r>
            <a:r>
              <a:rPr lang="ru-RU" altLang="ru-RU" smtClean="0">
                <a:latin typeface="Arial" charset="0"/>
              </a:rPr>
              <a:t> (скалярные), </a:t>
            </a:r>
            <a:r>
              <a:rPr lang="ru-RU" altLang="ru-RU" i="1" smtClean="0">
                <a:latin typeface="Arial" charset="0"/>
              </a:rPr>
              <a:t>составные</a:t>
            </a:r>
            <a:r>
              <a:rPr lang="ru-RU" altLang="ru-RU" smtClean="0">
                <a:latin typeface="Arial" charset="0"/>
              </a:rPr>
              <a:t> (агрегатные) и </a:t>
            </a:r>
            <a:r>
              <a:rPr lang="ru-RU" altLang="ru-RU" i="1" smtClean="0">
                <a:latin typeface="Arial" charset="0"/>
              </a:rPr>
              <a:t>функциональные</a:t>
            </a:r>
            <a:r>
              <a:rPr lang="ru-RU" altLang="ru-RU" smtClean="0">
                <a:latin typeface="Arial" charset="0"/>
              </a:rPr>
              <a:t>. Простые типы могут быть стандартными и определенными программистом.</a:t>
            </a:r>
            <a:r>
              <a:rPr lang="ru-RU" altLang="ru-RU" smtClean="0"/>
              <a:t> </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ru-RU" altLang="ru-RU" b="1" smtClean="0">
                <a:latin typeface="Arial" charset="0"/>
              </a:rPr>
              <a:t>Концепция типа данных</a:t>
            </a:r>
          </a:p>
        </p:txBody>
      </p:sp>
      <p:sp>
        <p:nvSpPr>
          <p:cNvPr id="26627" name="Rectangle 3"/>
          <p:cNvSpPr>
            <a:spLocks noGrp="1" noChangeArrowheads="1"/>
          </p:cNvSpPr>
          <p:nvPr>
            <p:ph type="body" idx="1"/>
          </p:nvPr>
        </p:nvSpPr>
        <p:spPr/>
        <p:txBody>
          <a:bodyPr/>
          <a:lstStyle/>
          <a:p>
            <a:pPr eaLnBrk="1" hangingPunct="1">
              <a:buFont typeface="Wingdings" pitchFamily="2" charset="2"/>
              <a:buNone/>
            </a:pPr>
            <a:r>
              <a:rPr lang="ru-RU" altLang="ru-RU" sz="2400" smtClean="0">
                <a:latin typeface="Arial" charset="0"/>
              </a:rPr>
              <a:t>В языке С++ определено шесть стандартных простых типов данных для представления целых, вещественных, символьных и логических величин. </a:t>
            </a:r>
            <a:endParaRPr lang="en-US" altLang="ru-RU" sz="2400" smtClean="0">
              <a:latin typeface="Arial" charset="0"/>
            </a:endParaRPr>
          </a:p>
          <a:p>
            <a:pPr eaLnBrk="1" hangingPunct="1">
              <a:buFont typeface="Wingdings" pitchFamily="2" charset="2"/>
              <a:buNone/>
            </a:pPr>
            <a:r>
              <a:rPr lang="ru-RU" altLang="ru-RU" sz="2400" smtClean="0">
                <a:latin typeface="Arial" charset="0"/>
              </a:rPr>
              <a:t>На основе этих типов, а также массивов и указателей (указатель не является самостоятельным типом, он всегда связан с каким-либо другим конкретным типом), программист может вводить описание собственных простых или структурированных типов. </a:t>
            </a:r>
            <a:endParaRPr lang="en-US" altLang="ru-RU" sz="2400" smtClean="0">
              <a:latin typeface="Arial" charset="0"/>
            </a:endParaRPr>
          </a:p>
          <a:p>
            <a:pPr eaLnBrk="1" hangingPunct="1">
              <a:buFont typeface="Wingdings" pitchFamily="2" charset="2"/>
              <a:buNone/>
            </a:pPr>
            <a:r>
              <a:rPr lang="ru-RU" altLang="ru-RU" sz="2400" smtClean="0">
                <a:latin typeface="Arial" charset="0"/>
              </a:rPr>
              <a:t>К структурированным типам относятся перечисления, функции, структуры, объединения и классы.</a:t>
            </a:r>
            <a:r>
              <a:rPr lang="ru-RU" altLang="ru-RU" sz="2400" smtClean="0"/>
              <a:t> </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ru-RU" altLang="ru-RU" b="1" smtClean="0">
                <a:latin typeface="Arial" charset="0"/>
              </a:rPr>
              <a:t>Простые типы данных</a:t>
            </a:r>
          </a:p>
        </p:txBody>
      </p:sp>
      <p:sp>
        <p:nvSpPr>
          <p:cNvPr id="27651" name="Rectangle 3"/>
          <p:cNvSpPr>
            <a:spLocks noGrp="1" noChangeArrowheads="1"/>
          </p:cNvSpPr>
          <p:nvPr>
            <p:ph type="body" idx="1"/>
          </p:nvPr>
        </p:nvSpPr>
        <p:spPr/>
        <p:txBody>
          <a:bodyPr/>
          <a:lstStyle/>
          <a:p>
            <a:pPr marL="533400" indent="-533400">
              <a:lnSpc>
                <a:spcPct val="90000"/>
              </a:lnSpc>
              <a:buFont typeface="Wingdings" pitchFamily="2" charset="2"/>
              <a:buNone/>
            </a:pPr>
            <a:r>
              <a:rPr lang="ru-RU" altLang="ru-RU" smtClean="0">
                <a:latin typeface="Arial" charset="0"/>
              </a:rPr>
              <a:t>Простые типы делятся на целочисленные типы и типы с плавающей точкой. </a:t>
            </a:r>
            <a:endParaRPr lang="en-US" altLang="ru-RU" smtClean="0">
              <a:latin typeface="Arial" charset="0"/>
            </a:endParaRPr>
          </a:p>
          <a:p>
            <a:pPr marL="533400" indent="-533400">
              <a:lnSpc>
                <a:spcPct val="90000"/>
              </a:lnSpc>
              <a:buFont typeface="Wingdings" pitchFamily="2" charset="2"/>
              <a:buNone/>
            </a:pPr>
            <a:r>
              <a:rPr lang="ru-RU" altLang="ru-RU" smtClean="0">
                <a:latin typeface="Arial" charset="0"/>
              </a:rPr>
              <a:t>Для описания </a:t>
            </a:r>
            <a:r>
              <a:rPr lang="ru-RU" altLang="ru-RU" i="1" smtClean="0">
                <a:latin typeface="Arial" charset="0"/>
              </a:rPr>
              <a:t>стандартных типов</a:t>
            </a:r>
            <a:r>
              <a:rPr lang="ru-RU" altLang="ru-RU" smtClean="0">
                <a:latin typeface="Arial" charset="0"/>
              </a:rPr>
              <a:t> определены следующие ключевые слова: </a:t>
            </a:r>
          </a:p>
          <a:p>
            <a:pPr marL="533400" indent="-533400">
              <a:lnSpc>
                <a:spcPct val="90000"/>
              </a:lnSpc>
              <a:buFont typeface="Wingdings" pitchFamily="2" charset="2"/>
              <a:buAutoNum type="arabicPeriod"/>
            </a:pPr>
            <a:r>
              <a:rPr lang="ru-RU" altLang="ru-RU" smtClean="0">
                <a:latin typeface="Arial" charset="0"/>
              </a:rPr>
              <a:t>int (целый);</a:t>
            </a:r>
          </a:p>
          <a:p>
            <a:pPr marL="533400" indent="-533400">
              <a:lnSpc>
                <a:spcPct val="90000"/>
              </a:lnSpc>
              <a:buFont typeface="Wingdings" pitchFamily="2" charset="2"/>
              <a:buAutoNum type="arabicPeriod"/>
            </a:pPr>
            <a:r>
              <a:rPr lang="ru-RU" altLang="ru-RU" smtClean="0">
                <a:latin typeface="Arial" charset="0"/>
              </a:rPr>
              <a:t>char (символьный);</a:t>
            </a:r>
          </a:p>
          <a:p>
            <a:pPr marL="533400" indent="-533400">
              <a:lnSpc>
                <a:spcPct val="90000"/>
              </a:lnSpc>
              <a:buFont typeface="Wingdings" pitchFamily="2" charset="2"/>
              <a:buAutoNum type="arabicPeriod"/>
            </a:pPr>
            <a:r>
              <a:rPr lang="ru-RU" altLang="ru-RU" smtClean="0">
                <a:latin typeface="Arial" charset="0"/>
              </a:rPr>
              <a:t>wchar_t (расширенный символьный);</a:t>
            </a:r>
          </a:p>
          <a:p>
            <a:pPr marL="533400" indent="-533400">
              <a:lnSpc>
                <a:spcPct val="90000"/>
              </a:lnSpc>
              <a:buFont typeface="Wingdings" pitchFamily="2" charset="2"/>
              <a:buAutoNum type="arabicPeriod"/>
            </a:pPr>
            <a:r>
              <a:rPr lang="ru-RU" altLang="ru-RU" smtClean="0">
                <a:latin typeface="Arial" charset="0"/>
              </a:rPr>
              <a:t>bool (логический);</a:t>
            </a:r>
          </a:p>
          <a:p>
            <a:pPr marL="533400" indent="-533400">
              <a:lnSpc>
                <a:spcPct val="90000"/>
              </a:lnSpc>
              <a:buFont typeface="Wingdings" pitchFamily="2" charset="2"/>
              <a:buAutoNum type="arabicPeriod"/>
            </a:pPr>
            <a:r>
              <a:rPr lang="ru-RU" altLang="ru-RU" smtClean="0">
                <a:latin typeface="Arial" charset="0"/>
              </a:rPr>
              <a:t>float (вещественный);</a:t>
            </a:r>
          </a:p>
          <a:p>
            <a:pPr marL="533400" indent="-533400">
              <a:lnSpc>
                <a:spcPct val="90000"/>
              </a:lnSpc>
              <a:buFont typeface="Wingdings" pitchFamily="2" charset="2"/>
              <a:buAutoNum type="arabicPeriod"/>
            </a:pPr>
            <a:r>
              <a:rPr lang="ru-RU" altLang="ru-RU" smtClean="0">
                <a:latin typeface="Arial" charset="0"/>
              </a:rPr>
              <a:t>double (вещественный с двойной точностью).</a:t>
            </a:r>
          </a:p>
          <a:p>
            <a:pPr marL="533400" indent="-533400" eaLnBrk="1" hangingPunct="1">
              <a:lnSpc>
                <a:spcPct val="90000"/>
              </a:lnSpc>
            </a:pPr>
            <a:endParaRPr lang="ru-RU" altLang="ru-RU" smtClean="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ru-RU" altLang="ru-RU" b="1" smtClean="0">
                <a:latin typeface="Arial" charset="0"/>
              </a:rPr>
              <a:t>Простые типы данных</a:t>
            </a:r>
          </a:p>
        </p:txBody>
      </p:sp>
      <p:sp>
        <p:nvSpPr>
          <p:cNvPr id="28675" name="Rectangle 3"/>
          <p:cNvSpPr>
            <a:spLocks noGrp="1" noChangeArrowheads="1"/>
          </p:cNvSpPr>
          <p:nvPr>
            <p:ph type="body" idx="1"/>
          </p:nvPr>
        </p:nvSpPr>
        <p:spPr/>
        <p:txBody>
          <a:bodyPr/>
          <a:lstStyle/>
          <a:p>
            <a:pPr marL="533400" indent="-533400">
              <a:buFont typeface="Wingdings" pitchFamily="2" charset="2"/>
              <a:buNone/>
            </a:pPr>
            <a:r>
              <a:rPr lang="ru-RU" altLang="ru-RU" smtClean="0">
                <a:latin typeface="Arial" charset="0"/>
              </a:rPr>
              <a:t>Существует четыре </a:t>
            </a:r>
            <a:r>
              <a:rPr lang="ru-RU" altLang="ru-RU" i="1" smtClean="0">
                <a:latin typeface="Arial" charset="0"/>
              </a:rPr>
              <a:t>спецификатора типа</a:t>
            </a:r>
            <a:r>
              <a:rPr lang="ru-RU" altLang="ru-RU" smtClean="0">
                <a:latin typeface="Arial" charset="0"/>
              </a:rPr>
              <a:t>, уточняющих внутреннее представление и диапазон значений стандартных типов: </a:t>
            </a:r>
            <a:endParaRPr lang="en-US" altLang="ru-RU" smtClean="0">
              <a:latin typeface="Arial" charset="0"/>
            </a:endParaRPr>
          </a:p>
          <a:p>
            <a:pPr marL="533400" indent="-533400">
              <a:buFont typeface="Wingdings" pitchFamily="2" charset="2"/>
              <a:buNone/>
            </a:pPr>
            <a:endParaRPr lang="ru-RU" altLang="ru-RU" sz="1600" smtClean="0">
              <a:latin typeface="Arial" charset="0"/>
            </a:endParaRPr>
          </a:p>
          <a:p>
            <a:pPr marL="533400" indent="-533400">
              <a:buFont typeface="Wingdings" pitchFamily="2" charset="2"/>
              <a:buAutoNum type="arabicPeriod"/>
            </a:pPr>
            <a:r>
              <a:rPr lang="ru-RU" altLang="ru-RU" smtClean="0">
                <a:latin typeface="Arial" charset="0"/>
              </a:rPr>
              <a:t>short (короткий);</a:t>
            </a:r>
          </a:p>
          <a:p>
            <a:pPr marL="533400" indent="-533400">
              <a:buFont typeface="Wingdings" pitchFamily="2" charset="2"/>
              <a:buAutoNum type="arabicPeriod"/>
            </a:pPr>
            <a:r>
              <a:rPr lang="ru-RU" altLang="ru-RU" smtClean="0">
                <a:latin typeface="Arial" charset="0"/>
              </a:rPr>
              <a:t>long (длинный);</a:t>
            </a:r>
          </a:p>
          <a:p>
            <a:pPr marL="533400" indent="-533400">
              <a:buFont typeface="Wingdings" pitchFamily="2" charset="2"/>
              <a:buAutoNum type="arabicPeriod"/>
            </a:pPr>
            <a:r>
              <a:rPr lang="ru-RU" altLang="ru-RU" smtClean="0">
                <a:latin typeface="Arial" charset="0"/>
              </a:rPr>
              <a:t>signed (со знаком);</a:t>
            </a:r>
          </a:p>
          <a:p>
            <a:pPr marL="533400" indent="-533400">
              <a:buFont typeface="Wingdings" pitchFamily="2" charset="2"/>
              <a:buAutoNum type="arabicPeriod"/>
            </a:pPr>
            <a:r>
              <a:rPr lang="ru-RU" altLang="ru-RU" smtClean="0">
                <a:latin typeface="Arial" charset="0"/>
              </a:rPr>
              <a:t>unsigned (без знака).</a:t>
            </a:r>
          </a:p>
          <a:p>
            <a:pPr marL="533400" indent="-533400" eaLnBrk="1" hangingPunct="1"/>
            <a:endParaRPr lang="ru-RU" altLang="ru-RU" smtClean="0"/>
          </a:p>
        </p:txBody>
      </p:sp>
      <p:pic>
        <p:nvPicPr>
          <p:cNvPr id="28676" name="Picture 5" descr="http://cppstudio.com/wp-content/images/article/loupe.jpg"/>
          <p:cNvPicPr>
            <a:picLocks noChangeAspect="1" noChangeArrowheads="1"/>
          </p:cNvPicPr>
          <p:nvPr/>
        </p:nvPicPr>
        <p:blipFill>
          <a:blip r:embed="rId2"/>
          <a:srcRect/>
          <a:stretch>
            <a:fillRect/>
          </a:stretch>
        </p:blipFill>
        <p:spPr bwMode="auto">
          <a:xfrm>
            <a:off x="5519738" y="2997200"/>
            <a:ext cx="3146425" cy="27384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ru-RU" altLang="ru-RU" b="1" smtClean="0">
                <a:latin typeface="Arial" charset="0"/>
              </a:rPr>
              <a:t>Простые типы данных</a:t>
            </a:r>
          </a:p>
        </p:txBody>
      </p:sp>
      <p:sp>
        <p:nvSpPr>
          <p:cNvPr id="29699" name="Rectangle 3"/>
          <p:cNvSpPr>
            <a:spLocks noGrp="1" noChangeArrowheads="1"/>
          </p:cNvSpPr>
          <p:nvPr>
            <p:ph type="body" idx="1"/>
          </p:nvPr>
        </p:nvSpPr>
        <p:spPr>
          <a:xfrm>
            <a:off x="0" y="1125538"/>
            <a:ext cx="8893175" cy="431800"/>
          </a:xfrm>
        </p:spPr>
        <p:txBody>
          <a:bodyPr/>
          <a:lstStyle/>
          <a:p>
            <a:pPr algn="ctr" eaLnBrk="1" hangingPunct="1">
              <a:lnSpc>
                <a:spcPct val="90000"/>
              </a:lnSpc>
              <a:buFont typeface="Wingdings" pitchFamily="2" charset="2"/>
              <a:buNone/>
            </a:pPr>
            <a:r>
              <a:rPr lang="ru-RU" altLang="ko-KR" sz="2000" smtClean="0"/>
              <a:t>Диапазоны значений простых типов данных для IBM PC </a:t>
            </a:r>
            <a:endParaRPr lang="ru-RU" altLang="ru-RU" sz="2000" smtClean="0"/>
          </a:p>
        </p:txBody>
      </p:sp>
      <p:graphicFrame>
        <p:nvGraphicFramePr>
          <p:cNvPr id="20535" name="Group 55"/>
          <p:cNvGraphicFramePr>
            <a:graphicFrameLocks noGrp="1"/>
          </p:cNvGraphicFramePr>
          <p:nvPr/>
        </p:nvGraphicFramePr>
        <p:xfrm>
          <a:off x="539750" y="1628775"/>
          <a:ext cx="8353425" cy="4902201"/>
        </p:xfrm>
        <a:graphic>
          <a:graphicData uri="http://schemas.openxmlformats.org/drawingml/2006/table">
            <a:tbl>
              <a:tblPr/>
              <a:tblGrid>
                <a:gridCol w="4103688">
                  <a:extLst>
                    <a:ext uri="{9D8B030D-6E8A-4147-A177-3AD203B41FA5}">
                      <a16:colId xmlns:a16="http://schemas.microsoft.com/office/drawing/2014/main" val="20000"/>
                    </a:ext>
                  </a:extLst>
                </a:gridCol>
                <a:gridCol w="2881312">
                  <a:extLst>
                    <a:ext uri="{9D8B030D-6E8A-4147-A177-3AD203B41FA5}">
                      <a16:colId xmlns:a16="http://schemas.microsoft.com/office/drawing/2014/main" val="20001"/>
                    </a:ext>
                  </a:extLst>
                </a:gridCol>
                <a:gridCol w="1368425">
                  <a:extLst>
                    <a:ext uri="{9D8B030D-6E8A-4147-A177-3AD203B41FA5}">
                      <a16:colId xmlns:a16="http://schemas.microsoft.com/office/drawing/2014/main" val="20002"/>
                    </a:ext>
                  </a:extLst>
                </a:gridCol>
              </a:tblGrid>
              <a:tr h="287338">
                <a:tc>
                  <a:txBody>
                    <a:bodyPr/>
                    <a:lstStyle>
                      <a:lvl1pPr>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tx1"/>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1" i="0" u="none" strike="noStrike" cap="none" normalizeH="0" baseline="0" dirty="0" smtClean="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Тип</a:t>
                      </a:r>
                      <a:endParaRPr kumimoji="0" lang="ru-RU" altLang="ru-RU" sz="1800" b="0" i="0" u="none" strike="noStrike" cap="none" normalizeH="0" baseline="0" dirty="0" smtClean="0">
                        <a:ln>
                          <a:noFill/>
                        </a:ln>
                        <a:solidFill>
                          <a:schemeClr val="tx1"/>
                        </a:solidFill>
                        <a:effectLst/>
                        <a:latin typeface="Arial" panose="020B0604020202020204" pitchFamily="34" charset="0"/>
                        <a:ea typeface="Batang" panose="02030600000101010101" pitchFamily="18" charset="-127"/>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tx1"/>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1" i="0" u="none" strike="noStrike" cap="none" normalizeH="0" baseline="0" smtClean="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Диапазон значений</a:t>
                      </a:r>
                      <a:endParaRPr kumimoji="0" lang="ru-RU" altLang="ru-RU" sz="1800" b="0" i="0" u="none" strike="noStrike" cap="none" normalizeH="0" baseline="0" smtClean="0">
                        <a:ln>
                          <a:noFill/>
                        </a:ln>
                        <a:solidFill>
                          <a:schemeClr val="tx1"/>
                        </a:solidFill>
                        <a:effectLst/>
                        <a:latin typeface="Arial" panose="020B0604020202020204" pitchFamily="34" charset="0"/>
                        <a:ea typeface="Batang" panose="02030600000101010101" pitchFamily="18" charset="-127"/>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tx1"/>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1" i="0" u="none" strike="noStrike" cap="none" normalizeH="0" baseline="0" smtClean="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Размер (байт)</a:t>
                      </a:r>
                      <a:endParaRPr kumimoji="0" lang="ru-RU" altLang="ru-RU" sz="1800" b="0" i="0" u="none" strike="noStrike" cap="none" normalizeH="0" baseline="0" smtClean="0">
                        <a:ln>
                          <a:noFill/>
                        </a:ln>
                        <a:solidFill>
                          <a:schemeClr val="tx1"/>
                        </a:solidFill>
                        <a:effectLst/>
                        <a:latin typeface="Arial" panose="020B0604020202020204" pitchFamily="34" charset="0"/>
                        <a:ea typeface="Batang" panose="02030600000101010101" pitchFamily="18" charset="-127"/>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00">
                <a:tc>
                  <a:txBody>
                    <a:bodyPr/>
                    <a:lstStyle>
                      <a:lvl1pPr>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tx1"/>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ru-RU" sz="2400" b="1" i="0" u="none" strike="noStrike" cap="none" normalizeH="0" baseline="0" smtClean="0">
                          <a:ln>
                            <a:noFill/>
                          </a:ln>
                          <a:solidFill>
                            <a:schemeClr val="tx1"/>
                          </a:solidFill>
                          <a:effectLst/>
                          <a:latin typeface="Courier New" panose="02070309020205020404" pitchFamily="49" charset="0"/>
                          <a:ea typeface="Batang" panose="02030600000101010101" pitchFamily="18" charset="-127"/>
                          <a:cs typeface="Courier New" panose="02070309020205020404" pitchFamily="49" charset="0"/>
                        </a:rPr>
                        <a:t>bool</a:t>
                      </a:r>
                      <a:endParaRPr kumimoji="0" lang="en-US" altLang="ru-RU" sz="2400" b="1" i="0" u="none" strike="noStrike" cap="none" normalizeH="0" baseline="0" smtClean="0">
                        <a:ln>
                          <a:noFill/>
                        </a:ln>
                        <a:solidFill>
                          <a:schemeClr val="tx1"/>
                        </a:solidFill>
                        <a:effectLst/>
                        <a:latin typeface="Arial" panose="020B0604020202020204" pitchFamily="34" charset="0"/>
                        <a:ea typeface="Batang" panose="02030600000101010101" pitchFamily="18" charset="-127"/>
                        <a:cs typeface="Courier New" panose="02070309020205020404" pitchFamily="49"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tx1"/>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ru-RU" sz="1400" b="0" i="0" u="none" strike="noStrike" cap="none" normalizeH="0" baseline="0" smtClean="0">
                          <a:ln>
                            <a:noFill/>
                          </a:ln>
                          <a:solidFill>
                            <a:schemeClr val="tx1"/>
                          </a:solidFill>
                          <a:effectLst/>
                          <a:latin typeface="Courier New" panose="02070309020205020404" pitchFamily="49" charset="0"/>
                          <a:ea typeface="Batang" panose="02030600000101010101" pitchFamily="18" charset="-127"/>
                          <a:cs typeface="Courier New" panose="02070309020205020404" pitchFamily="49" charset="0"/>
                        </a:rPr>
                        <a:t>true</a:t>
                      </a:r>
                      <a:r>
                        <a:rPr kumimoji="0" lang="en-US" altLang="ru-RU" sz="1400" b="0" i="0" u="none" strike="noStrike" cap="none" normalizeH="0" baseline="0" smtClean="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 </a:t>
                      </a:r>
                      <a:r>
                        <a:rPr kumimoji="0" lang="ru-RU" altLang="ru-RU" sz="1400" b="0" i="0" u="none" strike="noStrike" cap="none" normalizeH="0" baseline="0" smtClean="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и</a:t>
                      </a:r>
                      <a:r>
                        <a:rPr kumimoji="0" lang="en-US" altLang="ru-RU" sz="1400" b="0" i="0" u="none" strike="noStrike" cap="none" normalizeH="0" baseline="0" smtClean="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 </a:t>
                      </a:r>
                      <a:r>
                        <a:rPr kumimoji="0" lang="en-US" altLang="ru-RU" sz="1400" b="0" i="0" u="none" strike="noStrike" cap="none" normalizeH="0" baseline="0" smtClean="0">
                          <a:ln>
                            <a:noFill/>
                          </a:ln>
                          <a:solidFill>
                            <a:schemeClr val="tx1"/>
                          </a:solidFill>
                          <a:effectLst/>
                          <a:latin typeface="Courier New" panose="02070309020205020404" pitchFamily="49" charset="0"/>
                          <a:ea typeface="Batang" panose="02030600000101010101" pitchFamily="18" charset="-127"/>
                          <a:cs typeface="Courier New" panose="02070309020205020404" pitchFamily="49" charset="0"/>
                        </a:rPr>
                        <a:t>false</a:t>
                      </a:r>
                      <a:endParaRPr kumimoji="0" lang="en-US" altLang="ru-RU" sz="14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tx1"/>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ru-RU" sz="1800" b="1" i="0" u="none" strike="noStrike" cap="none" normalizeH="0" baseline="0" smtClean="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1</a:t>
                      </a:r>
                      <a:endParaRPr kumimoji="0" lang="en-US" altLang="ru-RU" sz="1800" b="1" i="0" u="none" strike="noStrike" cap="none" normalizeH="0" baseline="0" smtClean="0">
                        <a:ln>
                          <a:noFill/>
                        </a:ln>
                        <a:solidFill>
                          <a:schemeClr val="tx1"/>
                        </a:solidFill>
                        <a:effectLst/>
                        <a:latin typeface="Arial" panose="020B0604020202020204" pitchFamily="34" charset="0"/>
                        <a:ea typeface="Batang" panose="02030600000101010101" pitchFamily="18" charset="-127"/>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200">
                <a:tc>
                  <a:txBody>
                    <a:bodyPr/>
                    <a:lstStyle>
                      <a:lvl1pPr>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tx1"/>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ru-RU" sz="2400" b="1" i="0" u="none" strike="noStrike" cap="none" normalizeH="0" baseline="0" smtClean="0">
                          <a:ln>
                            <a:noFill/>
                          </a:ln>
                          <a:solidFill>
                            <a:schemeClr val="tx1"/>
                          </a:solidFill>
                          <a:effectLst/>
                          <a:latin typeface="Courier New" panose="02070309020205020404" pitchFamily="49" charset="0"/>
                          <a:ea typeface="Batang" panose="02030600000101010101" pitchFamily="18" charset="-127"/>
                          <a:cs typeface="Courier New" panose="02070309020205020404" pitchFamily="49" charset="0"/>
                        </a:rPr>
                        <a:t>signed char</a:t>
                      </a:r>
                      <a:endParaRPr kumimoji="0" lang="en-US" altLang="ru-RU" sz="2400" b="1" i="0" u="none" strike="noStrike" cap="none" normalizeH="0" baseline="0" smtClean="0">
                        <a:ln>
                          <a:noFill/>
                        </a:ln>
                        <a:solidFill>
                          <a:schemeClr val="tx1"/>
                        </a:solidFill>
                        <a:effectLst/>
                        <a:latin typeface="Arial" panose="020B0604020202020204" pitchFamily="34" charset="0"/>
                        <a:ea typeface="Batang" panose="02030600000101010101" pitchFamily="18" charset="-127"/>
                        <a:cs typeface="Courier New" panose="02070309020205020404" pitchFamily="49"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tx1"/>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ru-RU" sz="1400" b="0" i="0" u="none" strike="noStrike" cap="none" normalizeH="0" baseline="0" smtClean="0">
                          <a:ln>
                            <a:noFill/>
                          </a:ln>
                          <a:solidFill>
                            <a:schemeClr val="tx1"/>
                          </a:solidFill>
                          <a:effectLst/>
                          <a:latin typeface="Arial" panose="020B0604020202020204" pitchFamily="34" charset="0"/>
                          <a:ea typeface="Batang" panose="02030600000101010101" pitchFamily="18" charset="-127"/>
                          <a:cs typeface="Times New Roman" panose="02020603050405020304" pitchFamily="18" charset="0"/>
                        </a:rPr>
                        <a:t>–</a:t>
                      </a:r>
                      <a:r>
                        <a:rPr kumimoji="0" lang="en-US" altLang="ru-RU" sz="1400" b="0" i="0" u="none" strike="noStrike" cap="none" normalizeH="0" baseline="0" smtClean="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128 .. 127</a:t>
                      </a:r>
                      <a:endParaRPr kumimoji="0" lang="en-US" altLang="ru-RU" sz="1400" b="0" i="0" u="none" strike="noStrike" cap="none" normalizeH="0" baseline="0" smtClean="0">
                        <a:ln>
                          <a:noFill/>
                        </a:ln>
                        <a:solidFill>
                          <a:schemeClr val="tx1"/>
                        </a:solidFill>
                        <a:effectLst/>
                        <a:latin typeface="Arial" panose="020B0604020202020204" pitchFamily="34" charset="0"/>
                        <a:ea typeface="Batang" panose="02030600000101010101" pitchFamily="18" charset="-127"/>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tx1"/>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RU" altLang="ru-RU" sz="1800" b="1" i="0" u="none" strike="noStrike" cap="none" normalizeH="0" baseline="0" smtClean="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1</a:t>
                      </a:r>
                      <a:endParaRPr kumimoji="0" lang="ru-RU" altLang="ru-RU" sz="1800" b="1" i="0" u="none" strike="noStrike" cap="none" normalizeH="0" baseline="0" smtClean="0">
                        <a:ln>
                          <a:noFill/>
                        </a:ln>
                        <a:solidFill>
                          <a:schemeClr val="tx1"/>
                        </a:solidFill>
                        <a:effectLst/>
                        <a:latin typeface="Arial" panose="020B0604020202020204" pitchFamily="34" charset="0"/>
                        <a:ea typeface="Batang" panose="02030600000101010101" pitchFamily="18" charset="-127"/>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7200">
                <a:tc>
                  <a:txBody>
                    <a:bodyPr/>
                    <a:lstStyle>
                      <a:lvl1pPr>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tx1"/>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1" i="0" u="none" strike="noStrike" cap="none" normalizeH="0" baseline="0" smtClean="0">
                          <a:ln>
                            <a:noFill/>
                          </a:ln>
                          <a:solidFill>
                            <a:schemeClr val="tx1"/>
                          </a:solidFill>
                          <a:effectLst/>
                          <a:latin typeface="Courier New" panose="02070309020205020404" pitchFamily="49" charset="0"/>
                          <a:ea typeface="Batang" panose="02030600000101010101" pitchFamily="18" charset="-127"/>
                          <a:cs typeface="Courier New" panose="02070309020205020404" pitchFamily="49" charset="0"/>
                        </a:rPr>
                        <a:t>unsigned char</a:t>
                      </a:r>
                      <a:endParaRPr kumimoji="0" lang="ru-RU" altLang="ru-RU" sz="2400" b="1" i="0" u="none" strike="noStrike" cap="none" normalizeH="0" baseline="0" smtClean="0">
                        <a:ln>
                          <a:noFill/>
                        </a:ln>
                        <a:solidFill>
                          <a:schemeClr val="tx1"/>
                        </a:solidFill>
                        <a:effectLst/>
                        <a:latin typeface="Arial" panose="020B0604020202020204" pitchFamily="34" charset="0"/>
                        <a:ea typeface="Batang" panose="02030600000101010101" pitchFamily="18" charset="-127"/>
                        <a:cs typeface="Courier New" panose="02070309020205020404" pitchFamily="49"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tx1"/>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smtClean="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0 .. 255</a:t>
                      </a:r>
                      <a:endParaRPr kumimoji="0" lang="ru-RU" altLang="ru-RU" sz="1400" b="0" i="0" u="none" strike="noStrike" cap="none" normalizeH="0" baseline="0" smtClean="0">
                        <a:ln>
                          <a:noFill/>
                        </a:ln>
                        <a:solidFill>
                          <a:schemeClr val="tx1"/>
                        </a:solidFill>
                        <a:effectLst/>
                        <a:latin typeface="Arial" panose="020B0604020202020204" pitchFamily="34" charset="0"/>
                        <a:ea typeface="Batang" panose="02030600000101010101" pitchFamily="18" charset="-127"/>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tx1"/>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RU" altLang="ru-RU" sz="1800" b="1" i="0" u="none" strike="noStrike" cap="none" normalizeH="0" baseline="0" smtClean="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1</a:t>
                      </a:r>
                      <a:endParaRPr kumimoji="0" lang="ru-RU" altLang="ru-RU" sz="1800" b="1" i="0" u="none" strike="noStrike" cap="none" normalizeH="0" baseline="0" smtClean="0">
                        <a:ln>
                          <a:noFill/>
                        </a:ln>
                        <a:solidFill>
                          <a:schemeClr val="tx1"/>
                        </a:solidFill>
                        <a:effectLst/>
                        <a:latin typeface="Arial" panose="020B0604020202020204" pitchFamily="34" charset="0"/>
                        <a:ea typeface="Batang" panose="02030600000101010101" pitchFamily="18" charset="-127"/>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7200">
                <a:tc>
                  <a:txBody>
                    <a:bodyPr/>
                    <a:lstStyle>
                      <a:lvl1pPr>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tx1"/>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1" i="0" u="none" strike="noStrike" cap="none" normalizeH="0" baseline="0" smtClean="0">
                          <a:ln>
                            <a:noFill/>
                          </a:ln>
                          <a:solidFill>
                            <a:schemeClr val="tx1"/>
                          </a:solidFill>
                          <a:effectLst/>
                          <a:latin typeface="Courier New" panose="02070309020205020404" pitchFamily="49" charset="0"/>
                          <a:ea typeface="Batang" panose="02030600000101010101" pitchFamily="18" charset="-127"/>
                          <a:cs typeface="Courier New" panose="02070309020205020404" pitchFamily="49" charset="0"/>
                        </a:rPr>
                        <a:t>signed short int</a:t>
                      </a:r>
                      <a:endParaRPr kumimoji="0" lang="ru-RU" altLang="ru-RU" sz="2400" b="1" i="0" u="none" strike="noStrike" cap="none" normalizeH="0" baseline="0" smtClean="0">
                        <a:ln>
                          <a:noFill/>
                        </a:ln>
                        <a:solidFill>
                          <a:schemeClr val="tx1"/>
                        </a:solidFill>
                        <a:effectLst/>
                        <a:latin typeface="Arial" panose="020B0604020202020204" pitchFamily="34" charset="0"/>
                        <a:ea typeface="Batang" panose="02030600000101010101" pitchFamily="18" charset="-127"/>
                        <a:cs typeface="Courier New" panose="02070309020205020404" pitchFamily="49"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tx1"/>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smtClean="0">
                          <a:ln>
                            <a:noFill/>
                          </a:ln>
                          <a:solidFill>
                            <a:schemeClr val="tx1"/>
                          </a:solidFill>
                          <a:effectLst/>
                          <a:latin typeface="Arial" panose="020B0604020202020204" pitchFamily="34" charset="0"/>
                          <a:ea typeface="Batang" panose="02030600000101010101" pitchFamily="18" charset="-127"/>
                          <a:cs typeface="Times New Roman" panose="02020603050405020304" pitchFamily="18" charset="0"/>
                        </a:rPr>
                        <a:t>–</a:t>
                      </a:r>
                      <a:r>
                        <a:rPr kumimoji="0" lang="ru-RU" altLang="ru-RU" sz="1400" b="0" i="0" u="none" strike="noStrike" cap="none" normalizeH="0" baseline="0" smtClean="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32 768 .. 32 767</a:t>
                      </a:r>
                      <a:endParaRPr kumimoji="0" lang="ru-RU" altLang="ru-RU" sz="1400" b="0" i="0" u="none" strike="noStrike" cap="none" normalizeH="0" baseline="0" smtClean="0">
                        <a:ln>
                          <a:noFill/>
                        </a:ln>
                        <a:solidFill>
                          <a:schemeClr val="tx1"/>
                        </a:solidFill>
                        <a:effectLst/>
                        <a:latin typeface="Arial" panose="020B0604020202020204" pitchFamily="34" charset="0"/>
                        <a:ea typeface="Batang" panose="02030600000101010101" pitchFamily="18" charset="-127"/>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tx1"/>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RU" altLang="ru-RU" sz="1800" b="1" i="0" u="none" strike="noStrike" cap="none" normalizeH="0" baseline="0" smtClean="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2</a:t>
                      </a:r>
                      <a:endParaRPr kumimoji="0" lang="ru-RU" altLang="ru-RU" sz="1800" b="1" i="0" u="none" strike="noStrike" cap="none" normalizeH="0" baseline="0" smtClean="0">
                        <a:ln>
                          <a:noFill/>
                        </a:ln>
                        <a:solidFill>
                          <a:schemeClr val="tx1"/>
                        </a:solidFill>
                        <a:effectLst/>
                        <a:latin typeface="Arial" panose="020B0604020202020204" pitchFamily="34" charset="0"/>
                        <a:ea typeface="Batang" panose="02030600000101010101" pitchFamily="18" charset="-127"/>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77838">
                <a:tc>
                  <a:txBody>
                    <a:bodyPr/>
                    <a:lstStyle>
                      <a:lvl1pPr>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tx1"/>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1" i="0" u="none" strike="noStrike" cap="none" normalizeH="0" baseline="0" smtClean="0">
                          <a:ln>
                            <a:noFill/>
                          </a:ln>
                          <a:solidFill>
                            <a:schemeClr val="tx1"/>
                          </a:solidFill>
                          <a:effectLst/>
                          <a:latin typeface="Courier New" panose="02070309020205020404" pitchFamily="49" charset="0"/>
                          <a:ea typeface="Batang" panose="02030600000101010101" pitchFamily="18" charset="-127"/>
                          <a:cs typeface="Courier New" panose="02070309020205020404" pitchFamily="49" charset="0"/>
                        </a:rPr>
                        <a:t>unsigned short int</a:t>
                      </a:r>
                      <a:endParaRPr kumimoji="0" lang="ru-RU" altLang="ru-RU" sz="2400" b="1" i="0" u="none" strike="noStrike" cap="none" normalizeH="0" baseline="0" smtClean="0">
                        <a:ln>
                          <a:noFill/>
                        </a:ln>
                        <a:solidFill>
                          <a:schemeClr val="tx1"/>
                        </a:solidFill>
                        <a:effectLst/>
                        <a:latin typeface="Arial" panose="020B0604020202020204" pitchFamily="34" charset="0"/>
                        <a:ea typeface="Batang" panose="02030600000101010101" pitchFamily="18" charset="-127"/>
                        <a:cs typeface="Courier New" panose="02070309020205020404" pitchFamily="49"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tx1"/>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smtClean="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0 .. 65 535</a:t>
                      </a:r>
                      <a:endParaRPr kumimoji="0" lang="ru-RU" altLang="ru-RU" sz="1400" b="0" i="0" u="none" strike="noStrike" cap="none" normalizeH="0" baseline="0" smtClean="0">
                        <a:ln>
                          <a:noFill/>
                        </a:ln>
                        <a:solidFill>
                          <a:schemeClr val="tx1"/>
                        </a:solidFill>
                        <a:effectLst/>
                        <a:latin typeface="Arial" panose="020B0604020202020204" pitchFamily="34" charset="0"/>
                        <a:ea typeface="Batang" panose="02030600000101010101" pitchFamily="18" charset="-127"/>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tx1"/>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RU" altLang="ru-RU" sz="1800" b="1" i="0" u="none" strike="noStrike" cap="none" normalizeH="0" baseline="0" smtClean="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2</a:t>
                      </a:r>
                      <a:endParaRPr kumimoji="0" lang="ru-RU" altLang="ru-RU" sz="1800" b="1" i="0" u="none" strike="noStrike" cap="none" normalizeH="0" baseline="0" smtClean="0">
                        <a:ln>
                          <a:noFill/>
                        </a:ln>
                        <a:solidFill>
                          <a:schemeClr val="tx1"/>
                        </a:solidFill>
                        <a:effectLst/>
                        <a:latin typeface="Arial" panose="020B0604020202020204" pitchFamily="34" charset="0"/>
                        <a:ea typeface="Batang" panose="02030600000101010101" pitchFamily="18" charset="-127"/>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7200">
                <a:tc>
                  <a:txBody>
                    <a:bodyPr/>
                    <a:lstStyle>
                      <a:lvl1pPr>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tx1"/>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1" i="0" u="none" strike="noStrike" cap="none" normalizeH="0" baseline="0" smtClean="0">
                          <a:ln>
                            <a:noFill/>
                          </a:ln>
                          <a:solidFill>
                            <a:schemeClr val="tx1"/>
                          </a:solidFill>
                          <a:effectLst/>
                          <a:latin typeface="Courier New" panose="02070309020205020404" pitchFamily="49" charset="0"/>
                          <a:ea typeface="Batang" panose="02030600000101010101" pitchFamily="18" charset="-127"/>
                          <a:cs typeface="Courier New" panose="02070309020205020404" pitchFamily="49" charset="0"/>
                        </a:rPr>
                        <a:t>signed long int</a:t>
                      </a:r>
                      <a:endParaRPr kumimoji="0" lang="ru-RU" altLang="ru-RU" sz="2400" b="1" i="0" u="none" strike="noStrike" cap="none" normalizeH="0" baseline="0" smtClean="0">
                        <a:ln>
                          <a:noFill/>
                        </a:ln>
                        <a:solidFill>
                          <a:schemeClr val="tx1"/>
                        </a:solidFill>
                        <a:effectLst/>
                        <a:latin typeface="Arial" panose="020B0604020202020204" pitchFamily="34" charset="0"/>
                        <a:ea typeface="Batang" panose="02030600000101010101" pitchFamily="18" charset="-127"/>
                        <a:cs typeface="Courier New" panose="02070309020205020404" pitchFamily="49"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tx1"/>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smtClean="0">
                          <a:ln>
                            <a:noFill/>
                          </a:ln>
                          <a:solidFill>
                            <a:schemeClr val="tx1"/>
                          </a:solidFill>
                          <a:effectLst/>
                          <a:latin typeface="Arial" panose="020B0604020202020204" pitchFamily="34" charset="0"/>
                          <a:ea typeface="Batang" panose="02030600000101010101" pitchFamily="18" charset="-127"/>
                          <a:cs typeface="Times New Roman" panose="02020603050405020304" pitchFamily="18" charset="0"/>
                        </a:rPr>
                        <a:t>–</a:t>
                      </a:r>
                      <a:r>
                        <a:rPr kumimoji="0" lang="ru-RU" altLang="ru-RU" sz="1400" b="0" i="0" u="none" strike="noStrike" cap="none" normalizeH="0" baseline="0" smtClean="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2 147 483 648 .. 2 147 483 647</a:t>
                      </a:r>
                      <a:endParaRPr kumimoji="0" lang="ru-RU" altLang="ru-RU" sz="1400" b="0" i="0" u="none" strike="noStrike" cap="none" normalizeH="0" baseline="0" smtClean="0">
                        <a:ln>
                          <a:noFill/>
                        </a:ln>
                        <a:solidFill>
                          <a:schemeClr val="tx1"/>
                        </a:solidFill>
                        <a:effectLst/>
                        <a:latin typeface="Arial" panose="020B0604020202020204" pitchFamily="34" charset="0"/>
                        <a:ea typeface="Batang" panose="02030600000101010101" pitchFamily="18" charset="-127"/>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tx1"/>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RU" altLang="ru-RU" sz="1800" b="1" i="0" u="none" strike="noStrike" cap="none" normalizeH="0" baseline="0" smtClean="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4</a:t>
                      </a:r>
                      <a:endParaRPr kumimoji="0" lang="ru-RU" altLang="ru-RU" sz="1800" b="1" i="0" u="none" strike="noStrike" cap="none" normalizeH="0" baseline="0" smtClean="0">
                        <a:ln>
                          <a:noFill/>
                        </a:ln>
                        <a:solidFill>
                          <a:schemeClr val="tx1"/>
                        </a:solidFill>
                        <a:effectLst/>
                        <a:latin typeface="Arial" panose="020B0604020202020204" pitchFamily="34" charset="0"/>
                        <a:ea typeface="Batang" panose="02030600000101010101" pitchFamily="18" charset="-127"/>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79425">
                <a:tc>
                  <a:txBody>
                    <a:bodyPr/>
                    <a:lstStyle>
                      <a:lvl1pPr>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tx1"/>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1" i="0" u="none" strike="noStrike" cap="none" normalizeH="0" baseline="0" smtClean="0">
                          <a:ln>
                            <a:noFill/>
                          </a:ln>
                          <a:solidFill>
                            <a:schemeClr val="tx1"/>
                          </a:solidFill>
                          <a:effectLst/>
                          <a:latin typeface="Courier New" panose="02070309020205020404" pitchFamily="49" charset="0"/>
                          <a:ea typeface="Batang" panose="02030600000101010101" pitchFamily="18" charset="-127"/>
                          <a:cs typeface="Courier New" panose="02070309020205020404" pitchFamily="49" charset="0"/>
                        </a:rPr>
                        <a:t>unsigned long int</a:t>
                      </a:r>
                      <a:endParaRPr kumimoji="0" lang="ru-RU" altLang="ru-RU" sz="2400" b="1" i="0" u="none" strike="noStrike" cap="none" normalizeH="0" baseline="0" smtClean="0">
                        <a:ln>
                          <a:noFill/>
                        </a:ln>
                        <a:solidFill>
                          <a:schemeClr val="tx1"/>
                        </a:solidFill>
                        <a:effectLst/>
                        <a:latin typeface="Arial" panose="020B0604020202020204" pitchFamily="34" charset="0"/>
                        <a:ea typeface="Batang" panose="02030600000101010101" pitchFamily="18" charset="-127"/>
                        <a:cs typeface="Courier New" panose="02070309020205020404" pitchFamily="49"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tx1"/>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smtClean="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0 .. 4 294 967 295</a:t>
                      </a:r>
                      <a:endParaRPr kumimoji="0" lang="ru-RU" altLang="ru-RU" sz="1400" b="0" i="0" u="none" strike="noStrike" cap="none" normalizeH="0" baseline="0" smtClean="0">
                        <a:ln>
                          <a:noFill/>
                        </a:ln>
                        <a:solidFill>
                          <a:schemeClr val="tx1"/>
                        </a:solidFill>
                        <a:effectLst/>
                        <a:latin typeface="Arial" panose="020B0604020202020204" pitchFamily="34" charset="0"/>
                        <a:ea typeface="Batang" panose="02030600000101010101" pitchFamily="18" charset="-127"/>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tx1"/>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RU" altLang="ru-RU" sz="1800" b="1" i="0" u="none" strike="noStrike" cap="none" normalizeH="0" baseline="0" smtClean="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4</a:t>
                      </a:r>
                      <a:endParaRPr kumimoji="0" lang="ru-RU" altLang="ru-RU" sz="1800" b="1" i="0" u="none" strike="noStrike" cap="none" normalizeH="0" baseline="0" smtClean="0">
                        <a:ln>
                          <a:noFill/>
                        </a:ln>
                        <a:solidFill>
                          <a:schemeClr val="tx1"/>
                        </a:solidFill>
                        <a:effectLst/>
                        <a:latin typeface="Arial" panose="020B0604020202020204" pitchFamily="34" charset="0"/>
                        <a:ea typeface="Batang" panose="02030600000101010101" pitchFamily="18" charset="-127"/>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7200">
                <a:tc>
                  <a:txBody>
                    <a:bodyPr/>
                    <a:lstStyle>
                      <a:lvl1pPr>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tx1"/>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1" i="0" u="none" strike="noStrike" cap="none" normalizeH="0" baseline="0" smtClean="0">
                          <a:ln>
                            <a:noFill/>
                          </a:ln>
                          <a:solidFill>
                            <a:schemeClr val="tx1"/>
                          </a:solidFill>
                          <a:effectLst/>
                          <a:latin typeface="Courier New" panose="02070309020205020404" pitchFamily="49" charset="0"/>
                          <a:ea typeface="Batang" panose="02030600000101010101" pitchFamily="18" charset="-127"/>
                          <a:cs typeface="Courier New" panose="02070309020205020404" pitchFamily="49" charset="0"/>
                        </a:rPr>
                        <a:t>float</a:t>
                      </a:r>
                      <a:endParaRPr kumimoji="0" lang="ru-RU" altLang="ru-RU" sz="2400" b="1" i="0" u="none" strike="noStrike" cap="none" normalizeH="0" baseline="0" smtClean="0">
                        <a:ln>
                          <a:noFill/>
                        </a:ln>
                        <a:solidFill>
                          <a:schemeClr val="tx1"/>
                        </a:solidFill>
                        <a:effectLst/>
                        <a:latin typeface="Arial" panose="020B0604020202020204" pitchFamily="34" charset="0"/>
                        <a:ea typeface="Batang" panose="02030600000101010101" pitchFamily="18" charset="-127"/>
                        <a:cs typeface="Courier New" panose="02070309020205020404" pitchFamily="49"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tx1"/>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000" b="0" i="0" u="none" strike="noStrike" cap="none" normalizeH="0" baseline="0" dirty="0" smtClean="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3.4e</a:t>
                      </a:r>
                      <a:r>
                        <a:rPr kumimoji="0" lang="ru-RU" altLang="ru-RU" sz="2000" b="0" i="0" u="none" strike="noStrike" cap="none" normalizeH="0" baseline="30000" dirty="0" smtClean="0">
                          <a:ln>
                            <a:noFill/>
                          </a:ln>
                          <a:solidFill>
                            <a:schemeClr val="tx1"/>
                          </a:solidFill>
                          <a:effectLst/>
                          <a:latin typeface="Arial" panose="020B0604020202020204" pitchFamily="34" charset="0"/>
                          <a:ea typeface="Batang" panose="02030600000101010101" pitchFamily="18" charset="-127"/>
                          <a:cs typeface="Times New Roman" panose="02020603050405020304" pitchFamily="18" charset="0"/>
                        </a:rPr>
                        <a:t>–</a:t>
                      </a:r>
                      <a:r>
                        <a:rPr kumimoji="0" lang="ru-RU" altLang="ru-RU" sz="2000" b="0" i="0" u="none" strike="noStrike" cap="none" normalizeH="0" baseline="30000" dirty="0" smtClean="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38</a:t>
                      </a:r>
                      <a:r>
                        <a:rPr kumimoji="0" lang="ru-RU" altLang="ru-RU" sz="2000" b="0" i="0" u="none" strike="noStrike" cap="none" normalizeH="0" baseline="0" dirty="0" smtClean="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 .. 3.4e</a:t>
                      </a:r>
                      <a:r>
                        <a:rPr kumimoji="0" lang="ru-RU" altLang="ru-RU" sz="2000" b="0" i="0" u="none" strike="noStrike" cap="none" normalizeH="0" baseline="30000" dirty="0" smtClean="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+38</a:t>
                      </a:r>
                      <a:endParaRPr kumimoji="0" lang="ru-RU" altLang="ru-RU" sz="2000" b="0" i="0" u="none" strike="noStrike" cap="none" normalizeH="0" baseline="30000" dirty="0" smtClean="0">
                        <a:ln>
                          <a:noFill/>
                        </a:ln>
                        <a:solidFill>
                          <a:schemeClr val="tx1"/>
                        </a:solidFill>
                        <a:effectLst/>
                        <a:latin typeface="Arial" panose="020B0604020202020204" pitchFamily="34" charset="0"/>
                        <a:ea typeface="Batang" panose="02030600000101010101" pitchFamily="18" charset="-127"/>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tx1"/>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RU" altLang="ru-RU" sz="1800" b="1" i="0" u="none" strike="noStrike" cap="none" normalizeH="0" baseline="0" smtClean="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4</a:t>
                      </a:r>
                      <a:endParaRPr kumimoji="0" lang="ru-RU" altLang="ru-RU" sz="1800" b="1" i="0" u="none" strike="noStrike" cap="none" normalizeH="0" baseline="0" smtClean="0">
                        <a:ln>
                          <a:noFill/>
                        </a:ln>
                        <a:solidFill>
                          <a:schemeClr val="tx1"/>
                        </a:solidFill>
                        <a:effectLst/>
                        <a:latin typeface="Arial" panose="020B0604020202020204" pitchFamily="34" charset="0"/>
                        <a:ea typeface="Batang" panose="02030600000101010101" pitchFamily="18" charset="-127"/>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57200">
                <a:tc>
                  <a:txBody>
                    <a:bodyPr/>
                    <a:lstStyle>
                      <a:lvl1pPr>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tx1"/>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1" i="0" u="none" strike="noStrike" cap="none" normalizeH="0" baseline="0" smtClean="0">
                          <a:ln>
                            <a:noFill/>
                          </a:ln>
                          <a:solidFill>
                            <a:schemeClr val="tx1"/>
                          </a:solidFill>
                          <a:effectLst/>
                          <a:latin typeface="Courier New" panose="02070309020205020404" pitchFamily="49" charset="0"/>
                          <a:ea typeface="Batang" panose="02030600000101010101" pitchFamily="18" charset="-127"/>
                          <a:cs typeface="Courier New" panose="02070309020205020404" pitchFamily="49" charset="0"/>
                        </a:rPr>
                        <a:t>double</a:t>
                      </a:r>
                      <a:endParaRPr kumimoji="0" lang="ru-RU" altLang="ru-RU" sz="2400" b="1" i="0" u="none" strike="noStrike" cap="none" normalizeH="0" baseline="0" smtClean="0">
                        <a:ln>
                          <a:noFill/>
                        </a:ln>
                        <a:solidFill>
                          <a:schemeClr val="tx1"/>
                        </a:solidFill>
                        <a:effectLst/>
                        <a:latin typeface="Arial" panose="020B0604020202020204" pitchFamily="34" charset="0"/>
                        <a:ea typeface="Batang" panose="02030600000101010101" pitchFamily="18" charset="-127"/>
                        <a:cs typeface="Courier New" panose="02070309020205020404" pitchFamily="49"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tx1"/>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000" b="0" i="0" u="none" strike="noStrike" cap="none" normalizeH="0" baseline="0" dirty="0" smtClean="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1.7 e</a:t>
                      </a:r>
                      <a:r>
                        <a:rPr kumimoji="0" lang="ru-RU" altLang="ru-RU" sz="2000" b="0" i="0" u="none" strike="noStrike" cap="none" normalizeH="0" baseline="30000" dirty="0" smtClean="0">
                          <a:ln>
                            <a:noFill/>
                          </a:ln>
                          <a:solidFill>
                            <a:schemeClr val="tx1"/>
                          </a:solidFill>
                          <a:effectLst/>
                          <a:latin typeface="Arial" panose="020B0604020202020204" pitchFamily="34" charset="0"/>
                          <a:ea typeface="Batang" panose="02030600000101010101" pitchFamily="18" charset="-127"/>
                          <a:cs typeface="Times New Roman" panose="02020603050405020304" pitchFamily="18" charset="0"/>
                        </a:rPr>
                        <a:t>–</a:t>
                      </a:r>
                      <a:r>
                        <a:rPr kumimoji="0" lang="ru-RU" altLang="ru-RU" sz="2000" b="0" i="0" u="none" strike="noStrike" cap="none" normalizeH="0" baseline="30000" dirty="0" smtClean="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308</a:t>
                      </a:r>
                      <a:r>
                        <a:rPr kumimoji="0" lang="ru-RU" altLang="ru-RU" sz="2000" b="0" i="0" u="none" strike="noStrike" cap="none" normalizeH="0" baseline="0" dirty="0" smtClean="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 .. 1.7 e</a:t>
                      </a:r>
                      <a:r>
                        <a:rPr kumimoji="0" lang="ru-RU" altLang="ru-RU" sz="2000" b="0" i="0" u="none" strike="noStrike" cap="none" normalizeH="0" baseline="30000" dirty="0" smtClean="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+308</a:t>
                      </a:r>
                      <a:endParaRPr kumimoji="0" lang="ru-RU" altLang="ru-RU" sz="2000" b="0" i="0" u="none" strike="noStrike" cap="none" normalizeH="0" baseline="30000" dirty="0" smtClean="0">
                        <a:ln>
                          <a:noFill/>
                        </a:ln>
                        <a:solidFill>
                          <a:schemeClr val="tx1"/>
                        </a:solidFill>
                        <a:effectLst/>
                        <a:latin typeface="Arial" panose="020B0604020202020204" pitchFamily="34" charset="0"/>
                        <a:ea typeface="Batang" panose="02030600000101010101" pitchFamily="18" charset="-127"/>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tx1"/>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RU" altLang="ru-RU" sz="1800" b="1" i="0" u="none" strike="noStrike" cap="none" normalizeH="0" baseline="0" smtClean="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8</a:t>
                      </a:r>
                      <a:endParaRPr kumimoji="0" lang="ru-RU" altLang="ru-RU" sz="1800" b="1" i="0" u="none" strike="noStrike" cap="none" normalizeH="0" baseline="0" smtClean="0">
                        <a:ln>
                          <a:noFill/>
                        </a:ln>
                        <a:solidFill>
                          <a:schemeClr val="tx1"/>
                        </a:solidFill>
                        <a:effectLst/>
                        <a:latin typeface="Arial" panose="020B0604020202020204" pitchFamily="34" charset="0"/>
                        <a:ea typeface="Batang" panose="02030600000101010101" pitchFamily="18" charset="-127"/>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57200">
                <a:tc>
                  <a:txBody>
                    <a:bodyPr/>
                    <a:lstStyle>
                      <a:lvl1pPr>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tx1"/>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400" b="1" i="0" u="none" strike="noStrike" cap="none" normalizeH="0" baseline="0" smtClean="0">
                          <a:ln>
                            <a:noFill/>
                          </a:ln>
                          <a:solidFill>
                            <a:schemeClr val="tx1"/>
                          </a:solidFill>
                          <a:effectLst/>
                          <a:latin typeface="Courier New" panose="02070309020205020404" pitchFamily="49" charset="0"/>
                          <a:ea typeface="Batang" panose="02030600000101010101" pitchFamily="18" charset="-127"/>
                          <a:cs typeface="Courier New" panose="02070309020205020404" pitchFamily="49" charset="0"/>
                        </a:rPr>
                        <a:t>long double</a:t>
                      </a:r>
                      <a:endParaRPr kumimoji="0" lang="ru-RU" altLang="ru-RU" sz="2400" b="1" i="0" u="none" strike="noStrike" cap="none" normalizeH="0" baseline="0" smtClean="0">
                        <a:ln>
                          <a:noFill/>
                        </a:ln>
                        <a:solidFill>
                          <a:schemeClr val="tx1"/>
                        </a:solidFill>
                        <a:effectLst/>
                        <a:latin typeface="Arial" panose="020B0604020202020204" pitchFamily="34" charset="0"/>
                        <a:ea typeface="Batang" panose="02030600000101010101" pitchFamily="18" charset="-127"/>
                        <a:cs typeface="Courier New" panose="02070309020205020404" pitchFamily="49"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tx1"/>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000" b="0" i="0" u="none" strike="noStrike" cap="none" normalizeH="0" baseline="0" dirty="0" smtClean="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3.4 e</a:t>
                      </a:r>
                      <a:r>
                        <a:rPr kumimoji="0" lang="ru-RU" altLang="ru-RU" sz="2000" b="0" i="0" u="none" strike="noStrike" cap="none" normalizeH="0" baseline="30000" dirty="0" smtClean="0">
                          <a:ln>
                            <a:noFill/>
                          </a:ln>
                          <a:solidFill>
                            <a:schemeClr val="tx1"/>
                          </a:solidFill>
                          <a:effectLst/>
                          <a:latin typeface="Arial" panose="020B0604020202020204" pitchFamily="34" charset="0"/>
                          <a:ea typeface="Batang" panose="02030600000101010101" pitchFamily="18" charset="-127"/>
                          <a:cs typeface="Times New Roman" panose="02020603050405020304" pitchFamily="18" charset="0"/>
                        </a:rPr>
                        <a:t>–</a:t>
                      </a:r>
                      <a:r>
                        <a:rPr kumimoji="0" lang="ru-RU" altLang="ru-RU" sz="2000" b="0" i="0" u="none" strike="noStrike" cap="none" normalizeH="0" baseline="30000" dirty="0" smtClean="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4932</a:t>
                      </a:r>
                      <a:r>
                        <a:rPr kumimoji="0" lang="ru-RU" altLang="ru-RU" sz="2000" b="0" i="0" u="none" strike="noStrike" cap="none" normalizeH="0" baseline="0" dirty="0" smtClean="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 .. 3.4 e</a:t>
                      </a:r>
                      <a:r>
                        <a:rPr kumimoji="0" lang="ru-RU" altLang="ru-RU" sz="2000" b="0" i="0" u="none" strike="noStrike" cap="none" normalizeH="0" baseline="30000" dirty="0" smtClean="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+4932</a:t>
                      </a:r>
                      <a:endParaRPr kumimoji="0" lang="ru-RU" altLang="ru-RU" sz="2000" b="0" i="0" u="none" strike="noStrike" cap="none" normalizeH="0" baseline="30000" dirty="0" smtClean="0">
                        <a:ln>
                          <a:noFill/>
                        </a:ln>
                        <a:solidFill>
                          <a:schemeClr val="tx1"/>
                        </a:solidFill>
                        <a:effectLst/>
                        <a:latin typeface="Arial" panose="020B0604020202020204" pitchFamily="34" charset="0"/>
                        <a:ea typeface="Batang" panose="02030600000101010101" pitchFamily="18" charset="-127"/>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tx1"/>
                        </a:buClr>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eaLnBrk="0" fontAlgn="base" hangingPunct="0">
                        <a:spcBef>
                          <a:spcPct val="20000"/>
                        </a:spcBef>
                        <a:spcAft>
                          <a:spcPct val="0"/>
                        </a:spcAft>
                        <a:defRPr>
                          <a:solidFill>
                            <a:schemeClr val="tx1"/>
                          </a:solidFill>
                          <a:latin typeface="Arial" panose="020B0604020202020204" pitchFamily="34" charset="0"/>
                        </a:defRPr>
                      </a:lvl6pPr>
                      <a:lvl7pPr marL="2971800" indent="-228600" eaLnBrk="0" fontAlgn="base" hangingPunct="0">
                        <a:spcBef>
                          <a:spcPct val="20000"/>
                        </a:spcBef>
                        <a:spcAft>
                          <a:spcPct val="0"/>
                        </a:spcAft>
                        <a:defRPr>
                          <a:solidFill>
                            <a:schemeClr val="tx1"/>
                          </a:solidFill>
                          <a:latin typeface="Arial" panose="020B0604020202020204" pitchFamily="34" charset="0"/>
                        </a:defRPr>
                      </a:lvl7pPr>
                      <a:lvl8pPr marL="3429000" indent="-228600" eaLnBrk="0" fontAlgn="base" hangingPunct="0">
                        <a:spcBef>
                          <a:spcPct val="20000"/>
                        </a:spcBef>
                        <a:spcAft>
                          <a:spcPct val="0"/>
                        </a:spcAft>
                        <a:defRPr>
                          <a:solidFill>
                            <a:schemeClr val="tx1"/>
                          </a:solidFill>
                          <a:latin typeface="Arial" panose="020B0604020202020204" pitchFamily="34" charset="0"/>
                        </a:defRPr>
                      </a:lvl8pPr>
                      <a:lvl9pPr marL="3886200" indent="-228600"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RU" altLang="ru-RU" sz="1800" b="1" i="0" u="none" strike="noStrike" cap="none" normalizeH="0" baseline="0" smtClean="0">
                          <a:ln>
                            <a:noFill/>
                          </a:ln>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rPr>
                        <a:t>10</a:t>
                      </a:r>
                      <a:endParaRPr kumimoji="0" lang="ru-RU" altLang="ru-RU" sz="1800" b="1" i="0" u="none" strike="noStrike" cap="none" normalizeH="0" baseline="0" smtClean="0">
                        <a:ln>
                          <a:noFill/>
                        </a:ln>
                        <a:solidFill>
                          <a:schemeClr val="tx1"/>
                        </a:solidFill>
                        <a:effectLst/>
                        <a:latin typeface="Arial" panose="020B0604020202020204" pitchFamily="34" charset="0"/>
                        <a:ea typeface="Batang" panose="02030600000101010101" pitchFamily="18" charset="-127"/>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ru-RU" altLang="ru-RU" b="1" smtClean="0">
                <a:latin typeface="Arial" charset="0"/>
              </a:rPr>
              <a:t>Простые типы данных</a:t>
            </a:r>
          </a:p>
        </p:txBody>
      </p:sp>
      <p:sp>
        <p:nvSpPr>
          <p:cNvPr id="30723" name="Rectangle 3"/>
          <p:cNvSpPr>
            <a:spLocks noGrp="1" noChangeArrowheads="1"/>
          </p:cNvSpPr>
          <p:nvPr>
            <p:ph type="body" idx="1"/>
          </p:nvPr>
        </p:nvSpPr>
        <p:spPr/>
        <p:txBody>
          <a:bodyPr/>
          <a:lstStyle/>
          <a:p>
            <a:pPr marL="0" indent="0" algn="ctr">
              <a:buFont typeface="Wingdings" pitchFamily="2" charset="2"/>
              <a:buNone/>
            </a:pPr>
            <a:r>
              <a:rPr lang="ru-RU" altLang="ru-RU" b="1" smtClean="0"/>
              <a:t>Символьный тип</a:t>
            </a:r>
          </a:p>
          <a:p>
            <a:pPr marL="0" indent="0" algn="just">
              <a:buFont typeface="Wingdings" pitchFamily="2" charset="2"/>
              <a:buNone/>
            </a:pPr>
            <a:r>
              <a:rPr lang="ru-RU" altLang="ru-RU" sz="2400" smtClean="0"/>
              <a:t>      Данные типа </a:t>
            </a:r>
            <a:r>
              <a:rPr lang="ru-RU" altLang="ru-RU" sz="2400" b="1" smtClean="0"/>
              <a:t>char</a:t>
            </a:r>
            <a:r>
              <a:rPr lang="ru-RU" altLang="ru-RU" sz="2400" smtClean="0"/>
              <a:t> в памяти компьютера всегда занимают 1 байт. Символьный тип может быть со знаком или без него. В величинах со знаком </a:t>
            </a:r>
            <a:r>
              <a:rPr lang="ru-RU" altLang="ru-RU" sz="2400" i="1" smtClean="0"/>
              <a:t>signed char </a:t>
            </a:r>
            <a:r>
              <a:rPr lang="ru-RU" altLang="ru-RU" sz="2400" smtClean="0"/>
              <a:t>можно хранить значение от -128 до 127. Соответственно значения переменных типа </a:t>
            </a:r>
            <a:r>
              <a:rPr lang="ru-RU" altLang="ru-RU" sz="2400" i="1" smtClean="0"/>
              <a:t>unsigned char </a:t>
            </a:r>
            <a:r>
              <a:rPr lang="ru-RU" altLang="ru-RU" sz="2400" smtClean="0"/>
              <a:t>могут находиться в диапазоне от 0 до 255. </a:t>
            </a:r>
          </a:p>
          <a:p>
            <a:pPr marL="0" indent="0" algn="just">
              <a:buFont typeface="Wingdings" pitchFamily="2" charset="2"/>
              <a:buNone/>
            </a:pPr>
            <a:r>
              <a:rPr lang="ru-RU" altLang="ru-RU" sz="2400" smtClean="0"/>
              <a:t>      При работе с символьными данными нужно помнить, что если в выражении встречается одиночный символ, то он должен быть заключен в одинарные кавычки (‘a’). </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ru-RU" altLang="ru-RU" b="1" smtClean="0">
                <a:latin typeface="Arial" charset="0"/>
              </a:rPr>
              <a:t>Простые типы данных</a:t>
            </a:r>
          </a:p>
        </p:txBody>
      </p:sp>
      <p:sp>
        <p:nvSpPr>
          <p:cNvPr id="23555" name="Rectangle 3"/>
          <p:cNvSpPr>
            <a:spLocks noGrp="1" noChangeArrowheads="1"/>
          </p:cNvSpPr>
          <p:nvPr>
            <p:ph type="body" idx="1"/>
          </p:nvPr>
        </p:nvSpPr>
        <p:spPr>
          <a:xfrm>
            <a:off x="563563" y="1052513"/>
            <a:ext cx="8229600" cy="3384550"/>
          </a:xfrm>
        </p:spPr>
        <p:txBody>
          <a:bodyPr/>
          <a:lstStyle/>
          <a:p>
            <a:pPr marL="0" indent="0" algn="ctr">
              <a:buFont typeface="Wingdings" pitchFamily="2" charset="2"/>
              <a:buNone/>
              <a:defRPr/>
            </a:pPr>
            <a:r>
              <a:rPr lang="ru-RU" b="1" dirty="0" smtClean="0"/>
              <a:t>Целочисленный тип</a:t>
            </a:r>
          </a:p>
          <a:p>
            <a:pPr marL="0" indent="0" algn="just">
              <a:buFont typeface="Wingdings" pitchFamily="2" charset="2"/>
              <a:buNone/>
              <a:defRPr/>
            </a:pPr>
            <a:r>
              <a:rPr lang="ru-RU" dirty="0" smtClean="0"/>
              <a:t>    </a:t>
            </a:r>
            <a:r>
              <a:rPr lang="ru-RU" sz="2400" dirty="0" smtClean="0"/>
              <a:t>Переменная типа </a:t>
            </a:r>
            <a:r>
              <a:rPr lang="ru-RU" sz="2400" b="1" dirty="0" err="1" smtClean="0"/>
              <a:t>int</a:t>
            </a:r>
            <a:r>
              <a:rPr lang="ru-RU" sz="2400" dirty="0" smtClean="0"/>
              <a:t> в памяти компьютера может занимать либо 2, либо 4 байта. Это зависит разрядности процессора. По умолчанию все целые типы считаются знаковыми, то есть спецификатор </a:t>
            </a:r>
            <a:r>
              <a:rPr lang="ru-RU" sz="2400" i="1" dirty="0" err="1" smtClean="0"/>
              <a:t>signed</a:t>
            </a:r>
            <a:r>
              <a:rPr lang="ru-RU" sz="2400" i="1" dirty="0" smtClean="0"/>
              <a:t> </a:t>
            </a:r>
            <a:r>
              <a:rPr lang="ru-RU" sz="2400" dirty="0" smtClean="0"/>
              <a:t>можно не указывать. Спецификатор </a:t>
            </a:r>
            <a:r>
              <a:rPr lang="ru-RU" sz="2400" i="1" dirty="0" err="1" smtClean="0"/>
              <a:t>unsigned</a:t>
            </a:r>
            <a:r>
              <a:rPr lang="ru-RU" sz="2400" i="1" dirty="0" smtClean="0"/>
              <a:t> </a:t>
            </a:r>
            <a:r>
              <a:rPr lang="ru-RU" sz="2400" dirty="0" smtClean="0"/>
              <a:t>позволяет представлять только положительные числа.</a:t>
            </a:r>
          </a:p>
          <a:p>
            <a:pPr>
              <a:buFont typeface="Wingdings" pitchFamily="2" charset="2"/>
              <a:buNone/>
              <a:defRPr/>
            </a:pPr>
            <a:endParaRPr lang="ru-RU" altLang="ru-RU" dirty="0" smtClean="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ru-RU" altLang="ru-RU" b="1" smtClean="0">
                <a:latin typeface="Arial" charset="0"/>
              </a:rPr>
              <a:t>Простые типы данных</a:t>
            </a:r>
          </a:p>
        </p:txBody>
      </p:sp>
      <p:sp>
        <p:nvSpPr>
          <p:cNvPr id="32771" name="Rectangle 3"/>
          <p:cNvSpPr>
            <a:spLocks noGrp="1" noChangeArrowheads="1"/>
          </p:cNvSpPr>
          <p:nvPr>
            <p:ph type="body" idx="1"/>
          </p:nvPr>
        </p:nvSpPr>
        <p:spPr/>
        <p:txBody>
          <a:bodyPr/>
          <a:lstStyle/>
          <a:p>
            <a:pPr algn="ctr">
              <a:buFont typeface="Wingdings" pitchFamily="2" charset="2"/>
              <a:buNone/>
            </a:pPr>
            <a:r>
              <a:rPr lang="ru-RU" altLang="ru-RU" b="1" smtClean="0"/>
              <a:t>Вещественный тип</a:t>
            </a:r>
          </a:p>
          <a:p>
            <a:pPr>
              <a:buFont typeface="Wingdings" pitchFamily="2" charset="2"/>
              <a:buNone/>
            </a:pPr>
            <a:r>
              <a:rPr lang="ru-RU" altLang="ru-RU" smtClean="0"/>
              <a:t>Число с плавающей точкой представлено в форме mE +- p, где m — мантисса (целое или дробное число с десятичной точкой), p — порядок (целое число). Обычно величины типа float занимают </a:t>
            </a:r>
            <a:br>
              <a:rPr lang="ru-RU" altLang="ru-RU" smtClean="0"/>
            </a:br>
            <a:r>
              <a:rPr lang="ru-RU" altLang="ru-RU" smtClean="0"/>
              <a:t>4 байта, а double 8 байт. </a:t>
            </a:r>
          </a:p>
          <a:p>
            <a:pPr algn="r">
              <a:buFont typeface="Wingdings" pitchFamily="2" charset="2"/>
              <a:buNone/>
            </a:pPr>
            <a:r>
              <a:rPr lang="ru-RU" altLang="ru-RU" sz="2000" smtClean="0"/>
              <a:t>Таблица диапазонов значений вещественного типа:</a:t>
            </a:r>
          </a:p>
          <a:p>
            <a:pPr>
              <a:buFont typeface="Wingdings" pitchFamily="2" charset="2"/>
              <a:buNone/>
            </a:pPr>
            <a:r>
              <a:rPr lang="ru-RU" altLang="ru-RU" sz="2400" smtClean="0"/>
              <a:t> </a:t>
            </a:r>
          </a:p>
        </p:txBody>
      </p:sp>
      <p:graphicFrame>
        <p:nvGraphicFramePr>
          <p:cNvPr id="4" name="Таблица 3"/>
          <p:cNvGraphicFramePr>
            <a:graphicFrameLocks noGrp="1"/>
          </p:cNvGraphicFramePr>
          <p:nvPr/>
        </p:nvGraphicFramePr>
        <p:xfrm>
          <a:off x="611188" y="4941888"/>
          <a:ext cx="8229600" cy="1371600"/>
        </p:xfrm>
        <a:graphic>
          <a:graphicData uri="http://schemas.openxmlformats.org/drawingml/2006/table">
            <a:tbl>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0">
                <a:tc>
                  <a:txBody>
                    <a:bodyPr/>
                    <a:lstStyle/>
                    <a:p>
                      <a:pPr algn="ctr"/>
                      <a:r>
                        <a:rPr lang="en-US" dirty="0"/>
                        <a:t>float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3,4E-38…3,4E+38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a:t>4 байта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r>
                        <a:rPr lang="en-US" dirty="0"/>
                        <a:t>double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1,7E-308…1,7E+308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a:t>8 байт</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lgn="ctr"/>
                      <a:r>
                        <a:rPr lang="en-US"/>
                        <a:t>long double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3,4E-4932…3,4E+4932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t>8 байт</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ru-RU" altLang="ru-RU" b="1" smtClean="0">
                <a:latin typeface="Arial" charset="0"/>
              </a:rPr>
              <a:t>Простые типы данных</a:t>
            </a:r>
          </a:p>
        </p:txBody>
      </p:sp>
      <p:sp>
        <p:nvSpPr>
          <p:cNvPr id="33795" name="Rectangle 3"/>
          <p:cNvSpPr>
            <a:spLocks noGrp="1" noChangeArrowheads="1"/>
          </p:cNvSpPr>
          <p:nvPr>
            <p:ph type="body" idx="1"/>
          </p:nvPr>
        </p:nvSpPr>
        <p:spPr>
          <a:xfrm>
            <a:off x="457200" y="1262063"/>
            <a:ext cx="8229600" cy="523875"/>
          </a:xfrm>
        </p:spPr>
        <p:txBody>
          <a:bodyPr/>
          <a:lstStyle/>
          <a:p>
            <a:pPr marL="0" indent="0" algn="ctr">
              <a:buFont typeface="Wingdings" pitchFamily="2" charset="2"/>
              <a:buNone/>
            </a:pPr>
            <a:r>
              <a:rPr lang="ru-RU" altLang="ru-RU" b="1" smtClean="0"/>
              <a:t>Логический тип</a:t>
            </a:r>
            <a:r>
              <a:rPr lang="ru-RU" altLang="ru-RU" smtClean="0"/>
              <a:t>     </a:t>
            </a:r>
          </a:p>
        </p:txBody>
      </p:sp>
      <p:pic>
        <p:nvPicPr>
          <p:cNvPr id="33796" name="Рисунок 1"/>
          <p:cNvPicPr>
            <a:picLocks noChangeAspect="1"/>
          </p:cNvPicPr>
          <p:nvPr/>
        </p:nvPicPr>
        <p:blipFill>
          <a:blip r:embed="rId2"/>
          <a:srcRect/>
          <a:stretch>
            <a:fillRect/>
          </a:stretch>
        </p:blipFill>
        <p:spPr bwMode="auto">
          <a:xfrm>
            <a:off x="250825" y="1785938"/>
            <a:ext cx="4200525" cy="4200525"/>
          </a:xfrm>
          <a:prstGeom prst="rect">
            <a:avLst/>
          </a:prstGeom>
          <a:noFill/>
          <a:ln w="9525">
            <a:noFill/>
            <a:miter lim="800000"/>
            <a:headEnd/>
            <a:tailEnd/>
          </a:ln>
        </p:spPr>
      </p:pic>
      <p:sp>
        <p:nvSpPr>
          <p:cNvPr id="33797" name="Rectangle 3"/>
          <p:cNvSpPr txBox="1">
            <a:spLocks noChangeArrowheads="1"/>
          </p:cNvSpPr>
          <p:nvPr/>
        </p:nvSpPr>
        <p:spPr bwMode="auto">
          <a:xfrm>
            <a:off x="3203575" y="1989138"/>
            <a:ext cx="5824538" cy="3435350"/>
          </a:xfrm>
          <a:prstGeom prst="rect">
            <a:avLst/>
          </a:prstGeom>
          <a:noFill/>
          <a:ln w="9525">
            <a:noFill/>
            <a:miter lim="800000"/>
            <a:headEnd/>
            <a:tailEnd/>
          </a:ln>
          <a:effectLst/>
        </p:spPr>
        <p:txBody>
          <a:bodyPr/>
          <a:lstStyle/>
          <a:p>
            <a:pPr algn="ctr">
              <a:spcBef>
                <a:spcPct val="20000"/>
              </a:spcBef>
              <a:buClr>
                <a:schemeClr val="hlink"/>
              </a:buClr>
              <a:buFont typeface="Wingdings" pitchFamily="2" charset="2"/>
              <a:buNone/>
            </a:pPr>
            <a:r>
              <a:rPr lang="ru-RU" altLang="ru-RU" sz="2800">
                <a:latin typeface="Verdana" pitchFamily="34" charset="0"/>
              </a:rPr>
              <a:t>Переменная типа </a:t>
            </a:r>
            <a:r>
              <a:rPr lang="ru-RU" altLang="ru-RU" sz="2800" b="1">
                <a:latin typeface="Verdana" pitchFamily="34" charset="0"/>
              </a:rPr>
              <a:t>bool </a:t>
            </a:r>
            <a:r>
              <a:rPr lang="ru-RU" altLang="ru-RU" sz="2800">
                <a:latin typeface="Verdana" pitchFamily="34" charset="0"/>
              </a:rPr>
              <a:t>может принимать только два значения </a:t>
            </a:r>
            <a:r>
              <a:rPr lang="ru-RU" altLang="ru-RU" sz="2800" i="1">
                <a:latin typeface="Verdana" pitchFamily="34" charset="0"/>
              </a:rPr>
              <a:t>true (</a:t>
            </a:r>
            <a:r>
              <a:rPr lang="ru-RU" altLang="ru-RU" sz="2800">
                <a:latin typeface="Verdana" pitchFamily="34" charset="0"/>
              </a:rPr>
              <a:t>истина</a:t>
            </a:r>
            <a:r>
              <a:rPr lang="ru-RU" altLang="ru-RU" sz="2800" i="1">
                <a:latin typeface="Verdana" pitchFamily="34" charset="0"/>
              </a:rPr>
              <a:t>) </a:t>
            </a:r>
            <a:r>
              <a:rPr lang="ru-RU" altLang="ru-RU" sz="2800">
                <a:latin typeface="Verdana" pitchFamily="34" charset="0"/>
              </a:rPr>
              <a:t>или  </a:t>
            </a:r>
            <a:r>
              <a:rPr lang="ru-RU" altLang="ru-RU" sz="2800" i="1">
                <a:latin typeface="Verdana" pitchFamily="34" charset="0"/>
              </a:rPr>
              <a:t>fasle (</a:t>
            </a:r>
            <a:r>
              <a:rPr lang="ru-RU" altLang="ru-RU" sz="2800">
                <a:latin typeface="Verdana" pitchFamily="34" charset="0"/>
              </a:rPr>
              <a:t>ложь</a:t>
            </a:r>
            <a:r>
              <a:rPr lang="ru-RU" altLang="ru-RU" sz="2800" i="1">
                <a:latin typeface="Verdana" pitchFamily="34" charset="0"/>
              </a:rPr>
              <a:t>). </a:t>
            </a:r>
            <a:r>
              <a:rPr lang="ru-RU" altLang="ru-RU" sz="2800">
                <a:latin typeface="Verdana" pitchFamily="34" charset="0"/>
              </a:rPr>
              <a:t>Любое значение, не равное нулю, интерпретируется как </a:t>
            </a:r>
            <a:r>
              <a:rPr lang="ru-RU" altLang="ru-RU" sz="2800" i="1">
                <a:latin typeface="Verdana" pitchFamily="34" charset="0"/>
              </a:rPr>
              <a:t>true. </a:t>
            </a:r>
            <a:r>
              <a:rPr lang="ru-RU" altLang="ru-RU" sz="2800">
                <a:latin typeface="Verdana" pitchFamily="34" charset="0"/>
              </a:rPr>
              <a:t>Значение </a:t>
            </a:r>
            <a:r>
              <a:rPr lang="ru-RU" altLang="ru-RU" sz="2800" i="1">
                <a:latin typeface="Verdana" pitchFamily="34" charset="0"/>
              </a:rPr>
              <a:t>false</a:t>
            </a:r>
            <a:r>
              <a:rPr lang="ru-RU" altLang="ru-RU" sz="2800">
                <a:latin typeface="Verdana" pitchFamily="34" charset="0"/>
              </a:rPr>
              <a:t> представлено в памяти как 0.</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Рисунок 4"/>
          <p:cNvPicPr>
            <a:picLocks noChangeAspect="1"/>
          </p:cNvPicPr>
          <p:nvPr/>
        </p:nvPicPr>
        <p:blipFill>
          <a:blip r:embed="rId2"/>
          <a:srcRect/>
          <a:stretch>
            <a:fillRect/>
          </a:stretch>
        </p:blipFill>
        <p:spPr bwMode="auto">
          <a:xfrm>
            <a:off x="2916238" y="4005263"/>
            <a:ext cx="3924300" cy="2354262"/>
          </a:xfrm>
          <a:prstGeom prst="rect">
            <a:avLst/>
          </a:prstGeom>
          <a:noFill/>
          <a:ln w="9525">
            <a:noFill/>
            <a:miter lim="800000"/>
            <a:headEnd/>
            <a:tailEnd/>
          </a:ln>
        </p:spPr>
      </p:pic>
      <p:sp>
        <p:nvSpPr>
          <p:cNvPr id="7171" name="Заголовок 1"/>
          <p:cNvSpPr>
            <a:spLocks noGrp="1"/>
          </p:cNvSpPr>
          <p:nvPr>
            <p:ph type="title"/>
          </p:nvPr>
        </p:nvSpPr>
        <p:spPr/>
        <p:txBody>
          <a:bodyPr/>
          <a:lstStyle/>
          <a:p>
            <a:r>
              <a:rPr lang="ru-RU" altLang="ru-RU" b="1" smtClean="0"/>
              <a:t>История языка Си++</a:t>
            </a:r>
          </a:p>
        </p:txBody>
      </p:sp>
      <p:sp>
        <p:nvSpPr>
          <p:cNvPr id="7172" name="Объект 2"/>
          <p:cNvSpPr>
            <a:spLocks noGrp="1"/>
          </p:cNvSpPr>
          <p:nvPr>
            <p:ph idx="1"/>
          </p:nvPr>
        </p:nvSpPr>
        <p:spPr>
          <a:xfrm>
            <a:off x="457200" y="1262063"/>
            <a:ext cx="8435975" cy="3175000"/>
          </a:xfrm>
        </p:spPr>
        <p:txBody>
          <a:bodyPr/>
          <a:lstStyle/>
          <a:p>
            <a:pPr marL="0" indent="0" algn="just">
              <a:buFont typeface="Wingdings" pitchFamily="2" charset="2"/>
              <a:buNone/>
            </a:pPr>
            <a:r>
              <a:rPr lang="ru-RU" altLang="ru-RU" sz="2400" smtClean="0"/>
              <a:t>    Таким образом, Си++ был задуман как язык Си с расширенными возможностями.  Большая часть языка Си вошла в Си++ как подмножество, поэтому многие программы на Си можно скомпилировать (т.е. превратить в набор низкоуровневых команд, которые компьютер может непосредственно выполнять) с помощью компилятора Си++.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ru-RU" altLang="ru-RU" b="1" smtClean="0">
                <a:latin typeface="Arial" charset="0"/>
              </a:rPr>
              <a:t>Простые типы данных</a:t>
            </a:r>
          </a:p>
        </p:txBody>
      </p:sp>
      <p:sp>
        <p:nvSpPr>
          <p:cNvPr id="34819" name="Rectangle 3"/>
          <p:cNvSpPr>
            <a:spLocks noGrp="1" noChangeArrowheads="1"/>
          </p:cNvSpPr>
          <p:nvPr>
            <p:ph type="body" idx="1"/>
          </p:nvPr>
        </p:nvSpPr>
        <p:spPr/>
        <p:txBody>
          <a:bodyPr/>
          <a:lstStyle/>
          <a:p>
            <a:pPr>
              <a:buFont typeface="Wingdings" pitchFamily="2" charset="2"/>
              <a:buNone/>
            </a:pPr>
            <a:r>
              <a:rPr lang="ru-RU" altLang="ru-RU" b="1" smtClean="0"/>
              <a:t>Тип void </a:t>
            </a:r>
          </a:p>
          <a:p>
            <a:pPr>
              <a:buFont typeface="Wingdings" pitchFamily="2" charset="2"/>
              <a:buNone/>
            </a:pPr>
            <a:r>
              <a:rPr lang="ru-RU" altLang="ru-RU" smtClean="0"/>
              <a:t>Тип void используется для определения функций, которые не возвращают значения, для указания пустого списка аргументов функции, как базовый тип для указателей и в операции приведения типов. </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ru-RU" altLang="ru-RU" b="1" smtClean="0"/>
              <a:t>Выражения</a:t>
            </a:r>
            <a:endParaRPr lang="ru-RU" altLang="ru-RU" b="1" smtClean="0">
              <a:latin typeface="Arial" charset="0"/>
            </a:endParaRPr>
          </a:p>
        </p:txBody>
      </p:sp>
      <p:sp>
        <p:nvSpPr>
          <p:cNvPr id="35843" name="Rectangle 3"/>
          <p:cNvSpPr>
            <a:spLocks noGrp="1" noChangeArrowheads="1"/>
          </p:cNvSpPr>
          <p:nvPr>
            <p:ph type="body" idx="1"/>
          </p:nvPr>
        </p:nvSpPr>
        <p:spPr>
          <a:xfrm>
            <a:off x="457200" y="1262063"/>
            <a:ext cx="8229600" cy="4327525"/>
          </a:xfrm>
        </p:spPr>
        <p:txBody>
          <a:bodyPr/>
          <a:lstStyle/>
          <a:p>
            <a:pPr>
              <a:buFont typeface="Wingdings" pitchFamily="2" charset="2"/>
              <a:buNone/>
            </a:pPr>
            <a:r>
              <a:rPr lang="ru-RU" altLang="ru-RU" sz="2400" smtClean="0"/>
              <a:t>Из констант, переменных, разделителей и знаков операций можно конструировать выражения. </a:t>
            </a:r>
          </a:p>
          <a:p>
            <a:pPr>
              <a:buFont typeface="Wingdings" pitchFamily="2" charset="2"/>
              <a:buChar char="ü"/>
            </a:pPr>
            <a:r>
              <a:rPr lang="ru-RU" altLang="ru-RU" sz="2400" smtClean="0"/>
              <a:t>Каждое выражение представляет собой правило вычисления нового значения.</a:t>
            </a:r>
          </a:p>
          <a:p>
            <a:pPr>
              <a:buFont typeface="Wingdings" pitchFamily="2" charset="2"/>
              <a:buChar char="ü"/>
            </a:pPr>
            <a:r>
              <a:rPr lang="ru-RU" altLang="ru-RU" sz="2400" smtClean="0"/>
              <a:t>Если выражение формирует целое или вещественное число, то оно называется арифметическим. </a:t>
            </a:r>
          </a:p>
          <a:p>
            <a:pPr>
              <a:buFont typeface="Wingdings" pitchFamily="2" charset="2"/>
              <a:buChar char="ü"/>
            </a:pPr>
            <a:r>
              <a:rPr lang="ru-RU" altLang="ru-RU" sz="2400" smtClean="0"/>
              <a:t>Пара арифметических выражений, объединенная операцией сравнения, называется отношением. </a:t>
            </a:r>
          </a:p>
          <a:p>
            <a:pPr>
              <a:buFont typeface="Wingdings" pitchFamily="2" charset="2"/>
              <a:buChar char="ü"/>
            </a:pPr>
            <a:r>
              <a:rPr lang="ru-RU" altLang="ru-RU" sz="2400" smtClean="0"/>
              <a:t>Если отношение имеет ненулевое значение, то оно – истинно, иначе – ложно.</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ru-RU" altLang="ru-RU" b="1" smtClean="0"/>
              <a:t>Выражения</a:t>
            </a:r>
            <a:endParaRPr lang="ru-RU" altLang="ru-RU" b="1" smtClean="0">
              <a:latin typeface="Arial" charset="0"/>
            </a:endParaRPr>
          </a:p>
        </p:txBody>
      </p:sp>
      <p:sp>
        <p:nvSpPr>
          <p:cNvPr id="36867" name="Rectangle 1"/>
          <p:cNvSpPr>
            <a:spLocks noGrp="1" noChangeArrowheads="1"/>
          </p:cNvSpPr>
          <p:nvPr>
            <p:ph type="body" idx="1"/>
          </p:nvPr>
        </p:nvSpPr>
        <p:spPr>
          <a:xfrm>
            <a:off x="2446338" y="1052513"/>
            <a:ext cx="4465637" cy="369887"/>
          </a:xfrm>
          <a:noFill/>
        </p:spPr>
        <p:txBody>
          <a:bodyPr anchor="ctr">
            <a:spAutoFit/>
          </a:bodyPr>
          <a:lstStyle/>
          <a:p>
            <a:pPr marL="0" indent="0">
              <a:spcBef>
                <a:spcPct val="0"/>
              </a:spcBef>
              <a:buClrTx/>
              <a:buFontTx/>
              <a:buNone/>
            </a:pPr>
            <a:r>
              <a:rPr lang="ru-RU" altLang="ru-RU" sz="1800" smtClean="0">
                <a:latin typeface="Arial" charset="0"/>
              </a:rPr>
              <a:t>Приоритеты операций в выражениях</a:t>
            </a:r>
          </a:p>
        </p:txBody>
      </p:sp>
      <p:graphicFrame>
        <p:nvGraphicFramePr>
          <p:cNvPr id="6" name="Таблица 5"/>
          <p:cNvGraphicFramePr>
            <a:graphicFrameLocks noGrp="1"/>
          </p:cNvGraphicFramePr>
          <p:nvPr/>
        </p:nvGraphicFramePr>
        <p:xfrm>
          <a:off x="830263" y="1428750"/>
          <a:ext cx="7697787" cy="4808539"/>
        </p:xfrm>
        <a:graphic>
          <a:graphicData uri="http://schemas.openxmlformats.org/drawingml/2006/table">
            <a:tbl>
              <a:tblPr/>
              <a:tblGrid>
                <a:gridCol w="712290">
                  <a:extLst>
                    <a:ext uri="{9D8B030D-6E8A-4147-A177-3AD203B41FA5}">
                      <a16:colId xmlns:a16="http://schemas.microsoft.com/office/drawing/2014/main" val="20000"/>
                    </a:ext>
                  </a:extLst>
                </a:gridCol>
                <a:gridCol w="6985497">
                  <a:extLst>
                    <a:ext uri="{9D8B030D-6E8A-4147-A177-3AD203B41FA5}">
                      <a16:colId xmlns:a16="http://schemas.microsoft.com/office/drawing/2014/main" val="20001"/>
                    </a:ext>
                  </a:extLst>
                </a:gridCol>
              </a:tblGrid>
              <a:tr h="229409">
                <a:tc>
                  <a:txBody>
                    <a:bodyPr/>
                    <a:lstStyle/>
                    <a:p>
                      <a:pPr algn="ctr"/>
                      <a:r>
                        <a:rPr lang="ru-RU" sz="1400" dirty="0"/>
                        <a:t>Ранг</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1400" dirty="0"/>
                        <a:t>Операции</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30584">
                <a:tc>
                  <a:txBody>
                    <a:bodyPr/>
                    <a:lstStyle/>
                    <a:p>
                      <a:pPr algn="ctr"/>
                      <a:r>
                        <a:rPr lang="ru-RU" sz="1400" dirty="0"/>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a:r>
                        <a:rPr lang="ru-RU" sz="1400" dirty="0"/>
                        <a:t>( ) [ ] -&gt;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17196">
                <a:tc>
                  <a:txBody>
                    <a:bodyPr/>
                    <a:lstStyle/>
                    <a:p>
                      <a:pPr algn="ctr"/>
                      <a:r>
                        <a:rPr lang="ru-RU" sz="1400" dirty="0"/>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a:r>
                        <a:rPr lang="ru-RU" sz="1400" dirty="0"/>
                        <a:t>! ~  —  ++ — &amp; * (тип) </a:t>
                      </a:r>
                      <a:r>
                        <a:rPr lang="en-US" sz="1400" dirty="0" err="1"/>
                        <a:t>sizeof</a:t>
                      </a:r>
                      <a:r>
                        <a:rPr lang="en-US" sz="1400" dirty="0"/>
                        <a:t> </a:t>
                      </a:r>
                      <a:r>
                        <a:rPr lang="ru-RU" sz="1400" dirty="0"/>
                        <a:t>тип(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84934">
                <a:tc>
                  <a:txBody>
                    <a:bodyPr/>
                    <a:lstStyle/>
                    <a:p>
                      <a:pPr algn="ctr"/>
                      <a:r>
                        <a:rPr lang="ru-RU" sz="1400" dirty="0"/>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a:r>
                        <a:rPr lang="ru-RU" sz="1400" dirty="0"/>
                        <a:t>* /  % (мультипликативные бинарные)</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29409">
                <a:tc>
                  <a:txBody>
                    <a:bodyPr/>
                    <a:lstStyle/>
                    <a:p>
                      <a:pPr algn="ctr"/>
                      <a:endParaRPr lang="ru-RU" sz="14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a:r>
                        <a:rPr lang="ru-RU" sz="1400" dirty="0"/>
                        <a:t>+ —  (аддитивные бинарные)</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06616">
                <a:tc>
                  <a:txBody>
                    <a:bodyPr/>
                    <a:lstStyle/>
                    <a:p>
                      <a:pPr algn="ctr"/>
                      <a:r>
                        <a:rPr lang="ru-RU" sz="1400" dirty="0"/>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a:r>
                        <a:rPr lang="ru-RU" sz="1400" dirty="0"/>
                        <a:t>&lt;&lt;  &gt;&gt;  (поразрядного сдвига)</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29409">
                <a:tc>
                  <a:txBody>
                    <a:bodyPr/>
                    <a:lstStyle/>
                    <a:p>
                      <a:pPr algn="ctr"/>
                      <a:r>
                        <a:rPr lang="ru-RU" sz="1400" dirty="0"/>
                        <a:t>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a:r>
                        <a:rPr lang="ru-RU" sz="1400" dirty="0"/>
                        <a:t>&lt;  &gt;  &lt;=  &gt;=  (отношения)</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29409">
                <a:tc>
                  <a:txBody>
                    <a:bodyPr/>
                    <a:lstStyle/>
                    <a:p>
                      <a:pPr algn="ctr"/>
                      <a:r>
                        <a:rPr lang="ru-RU" sz="1400" dirty="0"/>
                        <a:t>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a:r>
                        <a:rPr lang="ru-RU" sz="1400" dirty="0"/>
                        <a:t>==  != (отношения)</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51444">
                <a:tc>
                  <a:txBody>
                    <a:bodyPr/>
                    <a:lstStyle/>
                    <a:p>
                      <a:pPr algn="ctr"/>
                      <a:r>
                        <a:rPr lang="ru-RU" sz="1400" dirty="0"/>
                        <a:t>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a:r>
                        <a:rPr lang="ru-RU" sz="1400" dirty="0"/>
                        <a:t>&amp;  (поразрядная конъюнкция «И»)</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451444">
                <a:tc>
                  <a:txBody>
                    <a:bodyPr/>
                    <a:lstStyle/>
                    <a:p>
                      <a:pPr algn="ctr"/>
                      <a:r>
                        <a:rPr lang="ru-RU" sz="1400" dirty="0"/>
                        <a:t>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a:r>
                        <a:rPr lang="ru-RU" sz="1400" dirty="0"/>
                        <a:t>^   (поразрядное исключающее «ИЛИ»)</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451444">
                <a:tc>
                  <a:txBody>
                    <a:bodyPr/>
                    <a:lstStyle/>
                    <a:p>
                      <a:pPr algn="ctr"/>
                      <a:r>
                        <a:rPr lang="ru-RU" sz="1400" dirty="0"/>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a:r>
                        <a:rPr lang="ru-RU" sz="1400" dirty="0"/>
                        <a:t>|     (поразрядная дизъюнкция «ИЛИ»)</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29409">
                <a:tc>
                  <a:txBody>
                    <a:bodyPr/>
                    <a:lstStyle/>
                    <a:p>
                      <a:pPr algn="ctr"/>
                      <a:r>
                        <a:rPr lang="ru-RU" sz="1400" dirty="0"/>
                        <a:t>11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a:r>
                        <a:rPr lang="ru-RU" sz="1400" dirty="0"/>
                        <a:t>&amp;&amp;   (конъюнкция «И»)</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29409">
                <a:tc>
                  <a:txBody>
                    <a:bodyPr/>
                    <a:lstStyle/>
                    <a:p>
                      <a:pPr algn="ctr"/>
                      <a:r>
                        <a:rPr lang="ru-RU" sz="1400" dirty="0"/>
                        <a:t>12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a:r>
                        <a:rPr lang="ru-RU" sz="1400" dirty="0"/>
                        <a:t>||  (дизъюнкция «ИЛИ»)</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29409">
                <a:tc>
                  <a:txBody>
                    <a:bodyPr/>
                    <a:lstStyle/>
                    <a:p>
                      <a:pPr algn="ctr"/>
                      <a:r>
                        <a:rPr lang="ru-RU" sz="1400" dirty="0"/>
                        <a:t>13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a:r>
                        <a:rPr lang="ru-RU" sz="1400" dirty="0"/>
                        <a:t>?:  (условная операция)</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279605">
                <a:tc>
                  <a:txBody>
                    <a:bodyPr/>
                    <a:lstStyle/>
                    <a:p>
                      <a:pPr algn="ctr"/>
                      <a:r>
                        <a:rPr lang="ru-RU" sz="1400" dirty="0"/>
                        <a:t>14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a:r>
                        <a:rPr lang="ru-RU" sz="1400" dirty="0"/>
                        <a:t>=  *=  /=  %=  -=  &amp;=  ^=  |= &lt;&lt;=  &gt;&gt;=  (операция присваивания)</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229409">
                <a:tc>
                  <a:txBody>
                    <a:bodyPr/>
                    <a:lstStyle/>
                    <a:p>
                      <a:pPr algn="ctr"/>
                      <a:r>
                        <a:rPr lang="ru-RU" sz="1400" dirty="0"/>
                        <a:t>15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a:r>
                        <a:rPr lang="ru-RU" sz="1400" dirty="0"/>
                        <a:t>,  (операция запятая)</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Заголовок 3"/>
          <p:cNvSpPr>
            <a:spLocks noGrp="1"/>
          </p:cNvSpPr>
          <p:nvPr>
            <p:ph type="ctrTitle"/>
          </p:nvPr>
        </p:nvSpPr>
        <p:spPr>
          <a:xfrm>
            <a:off x="971550" y="1341438"/>
            <a:ext cx="7239000" cy="1524000"/>
          </a:xfrm>
        </p:spPr>
        <p:txBody>
          <a:bodyPr/>
          <a:lstStyle/>
          <a:p>
            <a:r>
              <a:rPr lang="ru-RU" altLang="ru-RU" smtClean="0"/>
              <a:t>Основные библиотеки</a:t>
            </a:r>
          </a:p>
        </p:txBody>
      </p:sp>
      <p:sp>
        <p:nvSpPr>
          <p:cNvPr id="37891" name="TextBox 1"/>
          <p:cNvSpPr txBox="1">
            <a:spLocks noChangeArrowheads="1"/>
          </p:cNvSpPr>
          <p:nvPr/>
        </p:nvSpPr>
        <p:spPr bwMode="auto">
          <a:xfrm>
            <a:off x="14288" y="5657850"/>
            <a:ext cx="8964612" cy="1200150"/>
          </a:xfrm>
          <a:prstGeom prst="rect">
            <a:avLst/>
          </a:prstGeom>
          <a:noFill/>
          <a:ln w="9525">
            <a:noFill/>
            <a:miter lim="800000"/>
            <a:headEnd/>
            <a:tailEnd/>
          </a:ln>
        </p:spPr>
        <p:txBody>
          <a:bodyPr>
            <a:spAutoFit/>
          </a:bodyPr>
          <a:lstStyle/>
          <a:p>
            <a:r>
              <a:rPr lang="ru-RU" altLang="ru-RU" sz="2400">
                <a:latin typeface="Monotype Corsiva" pitchFamily="66" charset="0"/>
              </a:rPr>
              <a:t>Библиотеки - гардеробы, из которых умелые люди могут извлекать кое-что для украшения, многое - для любопытства и еще больше для употребления. </a:t>
            </a:r>
          </a:p>
          <a:p>
            <a:pPr algn="r"/>
            <a:r>
              <a:rPr lang="ru-RU" altLang="ru-RU" sz="2400">
                <a:latin typeface="Monotype Corsiva" pitchFamily="66" charset="0"/>
              </a:rPr>
              <a:t>Дж. Дайер</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Заголовок 1"/>
          <p:cNvSpPr>
            <a:spLocks noGrp="1"/>
          </p:cNvSpPr>
          <p:nvPr>
            <p:ph type="title"/>
          </p:nvPr>
        </p:nvSpPr>
        <p:spPr/>
        <p:txBody>
          <a:bodyPr/>
          <a:lstStyle/>
          <a:p>
            <a:r>
              <a:rPr lang="ru-RU" altLang="ru-RU" b="1" smtClean="0"/>
              <a:t>Библиотека iostream</a:t>
            </a:r>
            <a:endParaRPr lang="ru-RU" altLang="ru-RU" smtClean="0"/>
          </a:p>
        </p:txBody>
      </p:sp>
      <p:sp>
        <p:nvSpPr>
          <p:cNvPr id="38915" name="Rectangle 3"/>
          <p:cNvSpPr>
            <a:spLocks noGrp="1" noChangeArrowheads="1"/>
          </p:cNvSpPr>
          <p:nvPr>
            <p:ph idx="1"/>
          </p:nvPr>
        </p:nvSpPr>
        <p:spPr>
          <a:xfrm>
            <a:off x="457200" y="1582738"/>
            <a:ext cx="8153400" cy="4473575"/>
          </a:xfrm>
        </p:spPr>
        <p:txBody>
          <a:bodyPr anchor="ctr">
            <a:spAutoFit/>
          </a:bodyPr>
          <a:lstStyle/>
          <a:p>
            <a:pPr marL="0" indent="0">
              <a:spcBef>
                <a:spcPct val="0"/>
              </a:spcBef>
              <a:buClrTx/>
              <a:buFontTx/>
              <a:buNone/>
            </a:pPr>
            <a:r>
              <a:rPr lang="ru-RU" altLang="ko-KR" sz="2400" smtClean="0">
                <a:ea typeface="Batang" pitchFamily="18" charset="-127"/>
                <a:cs typeface="Times New Roman" pitchFamily="18" charset="0"/>
              </a:rPr>
              <a:t>     В первой строке программы с помощью директивы </a:t>
            </a:r>
            <a:r>
              <a:rPr lang="ru-RU" altLang="ko-KR" sz="2400" b="1" smtClean="0">
                <a:ea typeface="Batang" pitchFamily="18" charset="-127"/>
                <a:cs typeface="Courier New" pitchFamily="49" charset="0"/>
              </a:rPr>
              <a:t>#include</a:t>
            </a:r>
            <a:r>
              <a:rPr lang="ru-RU" altLang="ko-KR" sz="2400" b="1" smtClean="0">
                <a:ea typeface="Batang" pitchFamily="18" charset="-127"/>
                <a:cs typeface="Times New Roman" pitchFamily="18" charset="0"/>
              </a:rPr>
              <a:t> </a:t>
            </a:r>
            <a:r>
              <a:rPr lang="ru-RU" altLang="ko-KR" sz="2400" smtClean="0">
                <a:ea typeface="Batang" pitchFamily="18" charset="-127"/>
                <a:cs typeface="Times New Roman" pitchFamily="18" charset="0"/>
              </a:rPr>
              <a:t>происходит подключение заголовочного файла </a:t>
            </a:r>
            <a:r>
              <a:rPr lang="ru-RU" altLang="ko-KR" sz="2400" b="1" smtClean="0">
                <a:ea typeface="Batang" pitchFamily="18" charset="-127"/>
                <a:cs typeface="Courier New" pitchFamily="49" charset="0"/>
              </a:rPr>
              <a:t>iostream</a:t>
            </a:r>
            <a:r>
              <a:rPr lang="ru-RU" altLang="ko-KR" sz="2400" smtClean="0">
                <a:ea typeface="Batang" pitchFamily="18" charset="-127"/>
                <a:cs typeface="Times New Roman" pitchFamily="18" charset="0"/>
              </a:rPr>
              <a:t>.</a:t>
            </a:r>
            <a:r>
              <a:rPr lang="ru-RU" altLang="ko-KR" sz="2400" smtClean="0"/>
              <a:t> </a:t>
            </a:r>
          </a:p>
          <a:p>
            <a:pPr marL="0" indent="0">
              <a:spcBef>
                <a:spcPct val="0"/>
              </a:spcBef>
              <a:buClrTx/>
              <a:buFont typeface="Wingdings" pitchFamily="2" charset="2"/>
              <a:buNone/>
            </a:pPr>
            <a:r>
              <a:rPr lang="ru-RU" altLang="ru-RU" sz="2400" smtClean="0"/>
              <a:t>     Заголовочные файлы содержат описание функций и других готовых элементов, которые можно использовать в своих программах после того, как заголовочный файл подключён. iostream входит в стандартную библиотеку C++, но заголовочные файлы можно создавать и самостоятельно, помещая туда часто используемые функции, шаблоны и прочие заготовки.</a:t>
            </a:r>
            <a:endParaRPr lang="ru-RU" altLang="ko-KR" sz="2400" smtClean="0">
              <a:latin typeface="Arial"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Заголовок 1"/>
          <p:cNvSpPr>
            <a:spLocks noGrp="1"/>
          </p:cNvSpPr>
          <p:nvPr>
            <p:ph type="title"/>
          </p:nvPr>
        </p:nvSpPr>
        <p:spPr/>
        <p:txBody>
          <a:bodyPr/>
          <a:lstStyle/>
          <a:p>
            <a:r>
              <a:rPr lang="ru-RU" altLang="ru-RU" b="1" smtClean="0"/>
              <a:t>Библиотека iostream</a:t>
            </a:r>
            <a:endParaRPr lang="ru-RU" altLang="ru-RU" smtClean="0"/>
          </a:p>
        </p:txBody>
      </p:sp>
      <p:pic>
        <p:nvPicPr>
          <p:cNvPr id="39939" name="Рисунок 1"/>
          <p:cNvPicPr>
            <a:picLocks noChangeAspect="1"/>
          </p:cNvPicPr>
          <p:nvPr/>
        </p:nvPicPr>
        <p:blipFill>
          <a:blip r:embed="rId2"/>
          <a:srcRect/>
          <a:stretch>
            <a:fillRect/>
          </a:stretch>
        </p:blipFill>
        <p:spPr bwMode="auto">
          <a:xfrm>
            <a:off x="6300788" y="2493963"/>
            <a:ext cx="2743200" cy="3487737"/>
          </a:xfrm>
          <a:prstGeom prst="rect">
            <a:avLst/>
          </a:prstGeom>
          <a:noFill/>
          <a:ln w="9525">
            <a:noFill/>
            <a:miter lim="800000"/>
            <a:headEnd/>
            <a:tailEnd/>
          </a:ln>
        </p:spPr>
      </p:pic>
      <p:pic>
        <p:nvPicPr>
          <p:cNvPr id="39940" name="Рисунок 2"/>
          <p:cNvPicPr>
            <a:picLocks noChangeAspect="1"/>
          </p:cNvPicPr>
          <p:nvPr/>
        </p:nvPicPr>
        <p:blipFill>
          <a:blip r:embed="rId3" cstate="print"/>
          <a:srcRect/>
          <a:stretch>
            <a:fillRect/>
          </a:stretch>
        </p:blipFill>
        <p:spPr bwMode="auto">
          <a:xfrm>
            <a:off x="971550" y="2492375"/>
            <a:ext cx="3887788" cy="3889375"/>
          </a:xfrm>
          <a:prstGeom prst="rect">
            <a:avLst/>
          </a:prstGeom>
          <a:noFill/>
          <a:ln w="9525">
            <a:noFill/>
            <a:miter lim="800000"/>
            <a:headEnd/>
            <a:tailEnd/>
          </a:ln>
        </p:spPr>
      </p:pic>
      <p:sp>
        <p:nvSpPr>
          <p:cNvPr id="39941" name="Rectangle 1"/>
          <p:cNvSpPr>
            <a:spLocks noGrp="1" noChangeArrowheads="1"/>
          </p:cNvSpPr>
          <p:nvPr>
            <p:ph idx="1"/>
          </p:nvPr>
        </p:nvSpPr>
        <p:spPr>
          <a:xfrm>
            <a:off x="755650" y="1484313"/>
            <a:ext cx="7785100" cy="1373187"/>
          </a:xfrm>
        </p:spPr>
        <p:txBody>
          <a:bodyPr anchor="ctr">
            <a:spAutoFit/>
          </a:bodyPr>
          <a:lstStyle/>
          <a:p>
            <a:pPr marL="0" indent="0">
              <a:spcBef>
                <a:spcPct val="0"/>
              </a:spcBef>
              <a:buClrTx/>
              <a:buFontTx/>
              <a:buNone/>
            </a:pPr>
            <a:r>
              <a:rPr lang="ru-RU" altLang="ko-KR" smtClean="0">
                <a:ea typeface="Batang" pitchFamily="18" charset="-127"/>
                <a:cs typeface="Times New Roman" pitchFamily="18" charset="0"/>
              </a:rPr>
              <a:t>  Заголовочный файл </a:t>
            </a:r>
            <a:r>
              <a:rPr lang="ru-RU" altLang="ko-KR" b="1" smtClean="0">
                <a:ea typeface="Batang" pitchFamily="18" charset="-127"/>
                <a:cs typeface="Courier New" pitchFamily="49" charset="0"/>
              </a:rPr>
              <a:t>iostream</a:t>
            </a:r>
            <a:r>
              <a:rPr lang="ru-RU" altLang="ko-KR" smtClean="0">
                <a:ea typeface="Batang" pitchFamily="18" charset="-127"/>
                <a:cs typeface="Times New Roman" pitchFamily="18" charset="0"/>
              </a:rPr>
              <a:t> содержит набор готовых функций для потокового ввода и вывода. </a:t>
            </a:r>
            <a:endParaRPr lang="ru-RU" altLang="ko-KR" smtClean="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Заголовок 1"/>
          <p:cNvSpPr>
            <a:spLocks noGrp="1"/>
          </p:cNvSpPr>
          <p:nvPr>
            <p:ph type="title"/>
          </p:nvPr>
        </p:nvSpPr>
        <p:spPr/>
        <p:txBody>
          <a:bodyPr/>
          <a:lstStyle/>
          <a:p>
            <a:r>
              <a:rPr lang="ru-RU" altLang="ru-RU" b="1" smtClean="0"/>
              <a:t>Библиотека iostream</a:t>
            </a:r>
            <a:endParaRPr lang="ru-RU" altLang="ru-RU" smtClean="0"/>
          </a:p>
        </p:txBody>
      </p:sp>
      <p:sp>
        <p:nvSpPr>
          <p:cNvPr id="40963" name="Rectangle 1"/>
          <p:cNvSpPr>
            <a:spLocks noGrp="1" noChangeArrowheads="1"/>
          </p:cNvSpPr>
          <p:nvPr>
            <p:ph idx="1"/>
          </p:nvPr>
        </p:nvSpPr>
        <p:spPr>
          <a:xfrm>
            <a:off x="574675" y="1168400"/>
            <a:ext cx="8208963" cy="2381250"/>
          </a:xfrm>
        </p:spPr>
        <p:txBody>
          <a:bodyPr tIns="152352" bIns="38088" anchor="ctr">
            <a:spAutoFit/>
          </a:bodyPr>
          <a:lstStyle/>
          <a:p>
            <a:pPr marL="0" indent="0" algn="ctr">
              <a:spcBef>
                <a:spcPct val="0"/>
              </a:spcBef>
              <a:buClrTx/>
              <a:buFontTx/>
              <a:buNone/>
            </a:pPr>
            <a:r>
              <a:rPr lang="ru-RU" altLang="ko-KR" sz="2400" b="1" i="1" smtClean="0">
                <a:cs typeface="Times New Roman" pitchFamily="18" charset="0"/>
              </a:rPr>
              <a:t>Ввод данных</a:t>
            </a:r>
          </a:p>
          <a:p>
            <a:pPr marL="0" indent="0">
              <a:spcBef>
                <a:spcPct val="0"/>
              </a:spcBef>
              <a:buClrTx/>
              <a:buFontTx/>
              <a:buNone/>
            </a:pPr>
            <a:r>
              <a:rPr lang="ru-RU" altLang="ko-KR" sz="2400" smtClean="0">
                <a:cs typeface="Times New Roman" pitchFamily="18" charset="0"/>
              </a:rPr>
              <a:t>   Ввод данных в C++ осуществляется с помощью команды </a:t>
            </a:r>
            <a:r>
              <a:rPr lang="ru-RU" altLang="ko-KR" sz="2400" b="1" smtClean="0">
                <a:ea typeface="Times New Roman" pitchFamily="18" charset="0"/>
                <a:cs typeface="Courier New" pitchFamily="49" charset="0"/>
              </a:rPr>
              <a:t>cin </a:t>
            </a:r>
            <a:r>
              <a:rPr lang="ru-RU" altLang="ko-KR" sz="2400" smtClean="0">
                <a:ea typeface="Times New Roman" pitchFamily="18" charset="0"/>
                <a:cs typeface="Courier New" pitchFamily="49" charset="0"/>
              </a:rPr>
              <a:t>(</a:t>
            </a:r>
            <a:r>
              <a:rPr lang="en-US" altLang="ko-KR" sz="2400" b="1" u="sng" smtClean="0">
                <a:ea typeface="Times New Roman" pitchFamily="18" charset="0"/>
                <a:cs typeface="Courier New" pitchFamily="49" charset="0"/>
              </a:rPr>
              <a:t>C</a:t>
            </a:r>
            <a:r>
              <a:rPr lang="en-US" altLang="ko-KR" sz="2400" smtClean="0">
                <a:ea typeface="Times New Roman" pitchFamily="18" charset="0"/>
                <a:cs typeface="Courier New" pitchFamily="49" charset="0"/>
              </a:rPr>
              <a:t>onsole </a:t>
            </a:r>
            <a:r>
              <a:rPr lang="en-US" altLang="ko-KR" sz="2400" b="1" u="sng" smtClean="0">
                <a:ea typeface="Times New Roman" pitchFamily="18" charset="0"/>
                <a:cs typeface="Courier New" pitchFamily="49" charset="0"/>
              </a:rPr>
              <a:t>In</a:t>
            </a:r>
            <a:r>
              <a:rPr lang="en-US" altLang="ko-KR" sz="2400" smtClean="0">
                <a:ea typeface="Times New Roman" pitchFamily="18" charset="0"/>
                <a:cs typeface="Courier New" pitchFamily="49" charset="0"/>
              </a:rPr>
              <a:t>put</a:t>
            </a:r>
            <a:r>
              <a:rPr lang="ru-RU" altLang="ko-KR" sz="2400" smtClean="0">
                <a:ea typeface="Times New Roman" pitchFamily="18" charset="0"/>
                <a:cs typeface="Courier New" pitchFamily="49" charset="0"/>
              </a:rPr>
              <a:t>)</a:t>
            </a:r>
            <a:r>
              <a:rPr lang="ru-RU" altLang="ko-KR" sz="2400" smtClean="0">
                <a:cs typeface="Times New Roman" pitchFamily="18" charset="0"/>
              </a:rPr>
              <a:t>. </a:t>
            </a:r>
          </a:p>
          <a:p>
            <a:pPr marL="0" indent="0">
              <a:spcBef>
                <a:spcPct val="0"/>
              </a:spcBef>
              <a:buClrTx/>
              <a:buFontTx/>
              <a:buNone/>
            </a:pPr>
            <a:r>
              <a:rPr lang="ru-RU" altLang="ko-KR" sz="2400" smtClean="0">
                <a:cs typeface="Times New Roman" pitchFamily="18" charset="0"/>
              </a:rPr>
              <a:t>   Аргумент этой функции передаётся не в круглых скобках, а через оператор &gt;&gt; (аналог перенаправления в GNU/Linux).</a:t>
            </a:r>
            <a:endParaRPr lang="ru-RU" altLang="ko-KR" sz="2400" smtClean="0"/>
          </a:p>
        </p:txBody>
      </p:sp>
      <p:sp>
        <p:nvSpPr>
          <p:cNvPr id="40964" name="Rectangle 1"/>
          <p:cNvSpPr txBox="1">
            <a:spLocks noChangeArrowheads="1"/>
          </p:cNvSpPr>
          <p:nvPr/>
        </p:nvSpPr>
        <p:spPr bwMode="auto">
          <a:xfrm>
            <a:off x="611188" y="3921125"/>
            <a:ext cx="8208962" cy="1670050"/>
          </a:xfrm>
          <a:prstGeom prst="rect">
            <a:avLst/>
          </a:prstGeom>
          <a:noFill/>
          <a:ln w="9525">
            <a:noFill/>
            <a:miter lim="800000"/>
            <a:headEnd/>
            <a:tailEnd/>
          </a:ln>
          <a:effectLst/>
        </p:spPr>
        <p:txBody>
          <a:bodyPr tIns="152352" bIns="38088" anchor="ctr">
            <a:spAutoFit/>
          </a:bodyPr>
          <a:lstStyle/>
          <a:p>
            <a:pPr algn="ctr"/>
            <a:r>
              <a:rPr lang="ru-RU" altLang="ko-KR" sz="2400" b="1" i="1">
                <a:latin typeface="Verdana" pitchFamily="34" charset="0"/>
                <a:cs typeface="Times New Roman" pitchFamily="18" charset="0"/>
              </a:rPr>
              <a:t>Вывод данных</a:t>
            </a:r>
          </a:p>
          <a:p>
            <a:r>
              <a:rPr lang="ru-RU" altLang="ko-KR" sz="2400">
                <a:latin typeface="Verdana" pitchFamily="34" charset="0"/>
                <a:cs typeface="Times New Roman" pitchFamily="18" charset="0"/>
              </a:rPr>
              <a:t>   Вывод данных в C++ осуществляется с помощью команды </a:t>
            </a:r>
            <a:r>
              <a:rPr lang="ru-RU" altLang="ko-KR" sz="2400" b="1">
                <a:latin typeface="Verdana" pitchFamily="34" charset="0"/>
                <a:ea typeface="Times New Roman" pitchFamily="18" charset="0"/>
                <a:cs typeface="Courier New" pitchFamily="49" charset="0"/>
              </a:rPr>
              <a:t>c</a:t>
            </a:r>
            <a:r>
              <a:rPr lang="en-US" altLang="ko-KR" sz="2400" b="1">
                <a:latin typeface="Verdana" pitchFamily="34" charset="0"/>
                <a:ea typeface="Times New Roman" pitchFamily="18" charset="0"/>
                <a:cs typeface="Courier New" pitchFamily="49" charset="0"/>
              </a:rPr>
              <a:t>out</a:t>
            </a:r>
            <a:r>
              <a:rPr lang="ru-RU" altLang="ko-KR" sz="2400" b="1">
                <a:latin typeface="Verdana" pitchFamily="34" charset="0"/>
                <a:ea typeface="Times New Roman" pitchFamily="18" charset="0"/>
                <a:cs typeface="Courier New" pitchFamily="49" charset="0"/>
              </a:rPr>
              <a:t> </a:t>
            </a:r>
            <a:r>
              <a:rPr lang="ru-RU" altLang="ko-KR" sz="2400">
                <a:latin typeface="Verdana" pitchFamily="34" charset="0"/>
                <a:ea typeface="Times New Roman" pitchFamily="18" charset="0"/>
                <a:cs typeface="Courier New" pitchFamily="49" charset="0"/>
              </a:rPr>
              <a:t>(</a:t>
            </a:r>
            <a:r>
              <a:rPr lang="en-US" altLang="ko-KR" sz="2400" b="1" u="sng">
                <a:latin typeface="Verdana" pitchFamily="34" charset="0"/>
                <a:ea typeface="Times New Roman" pitchFamily="18" charset="0"/>
                <a:cs typeface="Courier New" pitchFamily="49" charset="0"/>
              </a:rPr>
              <a:t>C</a:t>
            </a:r>
            <a:r>
              <a:rPr lang="en-US" altLang="ko-KR" sz="2400">
                <a:latin typeface="Verdana" pitchFamily="34" charset="0"/>
                <a:ea typeface="Times New Roman" pitchFamily="18" charset="0"/>
                <a:cs typeface="Courier New" pitchFamily="49" charset="0"/>
              </a:rPr>
              <a:t>onsole </a:t>
            </a:r>
            <a:r>
              <a:rPr lang="en-US" altLang="ko-KR" sz="2400" b="1" u="sng">
                <a:latin typeface="Verdana" pitchFamily="34" charset="0"/>
                <a:ea typeface="Times New Roman" pitchFamily="18" charset="0"/>
                <a:cs typeface="Courier New" pitchFamily="49" charset="0"/>
              </a:rPr>
              <a:t>Out</a:t>
            </a:r>
            <a:r>
              <a:rPr lang="en-US" altLang="ko-KR" sz="2400">
                <a:latin typeface="Verdana" pitchFamily="34" charset="0"/>
                <a:ea typeface="Times New Roman" pitchFamily="18" charset="0"/>
                <a:cs typeface="Courier New" pitchFamily="49" charset="0"/>
              </a:rPr>
              <a:t>put</a:t>
            </a:r>
            <a:r>
              <a:rPr lang="ru-RU" altLang="ko-KR" sz="2400">
                <a:latin typeface="Verdana" pitchFamily="34" charset="0"/>
                <a:ea typeface="Times New Roman" pitchFamily="18" charset="0"/>
                <a:cs typeface="Courier New" pitchFamily="49" charset="0"/>
              </a:rPr>
              <a:t>)</a:t>
            </a:r>
            <a:r>
              <a:rPr lang="ru-RU" altLang="ko-KR" sz="2400">
                <a:latin typeface="Verdana" pitchFamily="34" charset="0"/>
                <a:cs typeface="Times New Roman" pitchFamily="18" charset="0"/>
              </a:rPr>
              <a:t>. </a:t>
            </a:r>
          </a:p>
          <a:p>
            <a:r>
              <a:rPr lang="ru-RU" altLang="ko-KR" sz="2400">
                <a:latin typeface="Verdana" pitchFamily="34" charset="0"/>
                <a:cs typeface="Times New Roman" pitchFamily="18" charset="0"/>
              </a:rPr>
              <a:t>   </a:t>
            </a:r>
            <a:endParaRPr lang="ru-RU" altLang="ko-KR" sz="2400">
              <a:latin typeface="Verdana" pitchFamily="34"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Заголовок 1"/>
          <p:cNvSpPr>
            <a:spLocks noGrp="1"/>
          </p:cNvSpPr>
          <p:nvPr>
            <p:ph type="title"/>
          </p:nvPr>
        </p:nvSpPr>
        <p:spPr/>
        <p:txBody>
          <a:bodyPr/>
          <a:lstStyle/>
          <a:p>
            <a:r>
              <a:rPr lang="ru-RU" altLang="ru-RU" b="1" smtClean="0"/>
              <a:t>Пространство имен</a:t>
            </a:r>
          </a:p>
        </p:txBody>
      </p:sp>
      <p:sp>
        <p:nvSpPr>
          <p:cNvPr id="41987" name="Объект 2"/>
          <p:cNvSpPr>
            <a:spLocks noGrp="1"/>
          </p:cNvSpPr>
          <p:nvPr>
            <p:ph idx="1"/>
          </p:nvPr>
        </p:nvSpPr>
        <p:spPr/>
        <p:txBody>
          <a:bodyPr/>
          <a:lstStyle/>
          <a:p>
            <a:pPr marL="0" indent="0" algn="just">
              <a:buFont typeface="Wingdings" pitchFamily="2" charset="2"/>
              <a:buNone/>
            </a:pPr>
            <a:r>
              <a:rPr lang="ru-RU" altLang="ru-RU" b="1" smtClean="0"/>
              <a:t>std</a:t>
            </a:r>
            <a:r>
              <a:rPr lang="ru-RU" altLang="ru-RU" smtClean="0"/>
              <a:t> — это пространство имён, определённое для всей стандартной библиотеки С++, а «::» — это оператор разрешения области видимости, который указывает, из какого пространства имён должен браться следующий за ним идентификатор.</a:t>
            </a:r>
          </a:p>
          <a:p>
            <a:pPr marL="0" indent="0" algn="just">
              <a:buFont typeface="Wingdings" pitchFamily="2" charset="2"/>
              <a:buNone/>
            </a:pPr>
            <a:r>
              <a:rPr lang="ru-RU" altLang="ru-RU" smtClean="0"/>
              <a:t>   </a:t>
            </a:r>
            <a:endParaRPr lang="ru-RU" altLang="ru-RU" b="1" smtClean="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Заголовок 1"/>
          <p:cNvSpPr>
            <a:spLocks noGrp="1"/>
          </p:cNvSpPr>
          <p:nvPr>
            <p:ph type="title"/>
          </p:nvPr>
        </p:nvSpPr>
        <p:spPr/>
        <p:txBody>
          <a:bodyPr/>
          <a:lstStyle/>
          <a:p>
            <a:r>
              <a:rPr lang="ru-RU" altLang="ru-RU" b="1" smtClean="0"/>
              <a:t>Пространство имен</a:t>
            </a:r>
          </a:p>
        </p:txBody>
      </p:sp>
      <p:pic>
        <p:nvPicPr>
          <p:cNvPr id="43011" name="Рисунок 3"/>
          <p:cNvPicPr>
            <a:picLocks noChangeAspect="1"/>
          </p:cNvPicPr>
          <p:nvPr/>
        </p:nvPicPr>
        <p:blipFill>
          <a:blip r:embed="rId2"/>
          <a:srcRect/>
          <a:stretch>
            <a:fillRect/>
          </a:stretch>
        </p:blipFill>
        <p:spPr bwMode="auto">
          <a:xfrm>
            <a:off x="1547813" y="2636838"/>
            <a:ext cx="6553200" cy="3694112"/>
          </a:xfrm>
          <a:prstGeom prst="rect">
            <a:avLst/>
          </a:prstGeom>
          <a:noFill/>
          <a:ln w="9525">
            <a:noFill/>
            <a:miter lim="800000"/>
            <a:headEnd/>
            <a:tailEnd/>
          </a:ln>
        </p:spPr>
      </p:pic>
      <p:sp>
        <p:nvSpPr>
          <p:cNvPr id="43012" name="Объект 2"/>
          <p:cNvSpPr>
            <a:spLocks noGrp="1"/>
          </p:cNvSpPr>
          <p:nvPr>
            <p:ph idx="1"/>
          </p:nvPr>
        </p:nvSpPr>
        <p:spPr>
          <a:xfrm>
            <a:off x="457200" y="1262063"/>
            <a:ext cx="8229600" cy="2166937"/>
          </a:xfrm>
        </p:spPr>
        <p:txBody>
          <a:bodyPr/>
          <a:lstStyle/>
          <a:p>
            <a:pPr marL="0" indent="0" algn="just">
              <a:buFont typeface="Wingdings" pitchFamily="2" charset="2"/>
              <a:buNone/>
            </a:pPr>
            <a:r>
              <a:rPr lang="ru-RU" altLang="ru-RU" smtClean="0"/>
              <a:t>Пространство имён — группа идентификаторов, внутри которой все идентификаторы уникальны (не повторяются).</a:t>
            </a:r>
            <a:endParaRPr lang="ru-RU" altLang="ru-RU" b="1" smtClean="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Заголовок 1"/>
          <p:cNvSpPr>
            <a:spLocks noGrp="1"/>
          </p:cNvSpPr>
          <p:nvPr>
            <p:ph type="title"/>
          </p:nvPr>
        </p:nvSpPr>
        <p:spPr/>
        <p:txBody>
          <a:bodyPr/>
          <a:lstStyle/>
          <a:p>
            <a:r>
              <a:rPr lang="ru-RU" altLang="ru-RU" b="1" smtClean="0"/>
              <a:t>Пространство имен</a:t>
            </a:r>
          </a:p>
        </p:txBody>
      </p:sp>
      <p:sp>
        <p:nvSpPr>
          <p:cNvPr id="3" name="Объект 2"/>
          <p:cNvSpPr>
            <a:spLocks noGrp="1"/>
          </p:cNvSpPr>
          <p:nvPr>
            <p:ph idx="1"/>
          </p:nvPr>
        </p:nvSpPr>
        <p:spPr/>
        <p:txBody>
          <a:bodyPr/>
          <a:lstStyle/>
          <a:p>
            <a:pPr marL="0" indent="0" algn="just">
              <a:buFont typeface="Wingdings" pitchFamily="2" charset="2"/>
              <a:buNone/>
              <a:defRPr/>
            </a:pPr>
            <a:r>
              <a:rPr lang="ru-RU" dirty="0" smtClean="0"/>
              <a:t>  </a:t>
            </a:r>
            <a:r>
              <a:rPr lang="ru-RU" sz="2400" dirty="0" smtClean="0"/>
              <a:t>С помощью идентификаторов, состоящих из латинских букв и цифр можно давать имена различным сущностям программы: переменным, функциям, методам, классам. С помощью разных пространств имён можно использовать одни и те же имена в одной и той же программе. Кроме того, пространство имён позволяет решить следующую программу: в собственных программах для создания сущностей мы можем использовать те же имена, что задействованы в сторонних библиотеках, в том числе, в стандартной библиотеке C++. </a:t>
            </a:r>
          </a:p>
          <a:p>
            <a:pPr>
              <a:defRPr/>
            </a:pPr>
            <a:endParaRPr lang="ru-RU"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ru-RU" altLang="ru-RU" sz="4000" b="1" smtClean="0"/>
              <a:t>Состав языка</a:t>
            </a:r>
          </a:p>
        </p:txBody>
      </p:sp>
      <p:sp>
        <p:nvSpPr>
          <p:cNvPr id="8195" name="Rectangle 3"/>
          <p:cNvSpPr>
            <a:spLocks noGrp="1" noChangeArrowheads="1"/>
          </p:cNvSpPr>
          <p:nvPr>
            <p:ph type="body" idx="1"/>
          </p:nvPr>
        </p:nvSpPr>
        <p:spPr/>
        <p:txBody>
          <a:bodyPr/>
          <a:lstStyle/>
          <a:p>
            <a:pPr algn="just" eaLnBrk="1" hangingPunct="1"/>
            <a:r>
              <a:rPr lang="ru-RU" altLang="ru-RU" sz="2400" smtClean="0"/>
              <a:t>В тексте на любом естественном языке можно выделить четыре основных элемента: символы, слова, словосочетания и предложения. </a:t>
            </a:r>
            <a:endParaRPr lang="en-US" altLang="ru-RU" sz="2400" smtClean="0"/>
          </a:p>
          <a:p>
            <a:pPr algn="just" eaLnBrk="1" hangingPunct="1"/>
            <a:r>
              <a:rPr lang="ru-RU" altLang="ru-RU" sz="2400" smtClean="0"/>
              <a:t>Подобные элементы содержит и алгоритмический язык, только слова называют лексемами (элементарными конструкциями), словосочетания — выражениями, а предложения — операторами. </a:t>
            </a:r>
            <a:endParaRPr lang="en-US" altLang="ru-RU" sz="2400" smtClean="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Заголовок 1"/>
          <p:cNvSpPr>
            <a:spLocks noGrp="1"/>
          </p:cNvSpPr>
          <p:nvPr>
            <p:ph type="title"/>
          </p:nvPr>
        </p:nvSpPr>
        <p:spPr/>
        <p:txBody>
          <a:bodyPr/>
          <a:lstStyle/>
          <a:p>
            <a:r>
              <a:rPr lang="ru-RU" altLang="ru-RU" b="1" smtClean="0"/>
              <a:t>Пространство имен</a:t>
            </a:r>
          </a:p>
        </p:txBody>
      </p:sp>
      <p:pic>
        <p:nvPicPr>
          <p:cNvPr id="45059" name="Рисунок 3"/>
          <p:cNvPicPr>
            <a:picLocks noChangeAspect="1"/>
          </p:cNvPicPr>
          <p:nvPr/>
        </p:nvPicPr>
        <p:blipFill>
          <a:blip r:embed="rId2"/>
          <a:srcRect/>
          <a:stretch>
            <a:fillRect/>
          </a:stretch>
        </p:blipFill>
        <p:spPr bwMode="auto">
          <a:xfrm>
            <a:off x="2773363" y="3543300"/>
            <a:ext cx="3752850" cy="2876550"/>
          </a:xfrm>
          <a:prstGeom prst="rect">
            <a:avLst/>
          </a:prstGeom>
          <a:noFill/>
          <a:ln w="9525">
            <a:noFill/>
            <a:miter lim="800000"/>
            <a:headEnd/>
            <a:tailEnd/>
          </a:ln>
        </p:spPr>
      </p:pic>
      <p:sp>
        <p:nvSpPr>
          <p:cNvPr id="45060" name="Объект 2"/>
          <p:cNvSpPr>
            <a:spLocks noGrp="1"/>
          </p:cNvSpPr>
          <p:nvPr>
            <p:ph idx="1"/>
          </p:nvPr>
        </p:nvSpPr>
        <p:spPr>
          <a:xfrm>
            <a:off x="323850" y="1196975"/>
            <a:ext cx="8653463" cy="3384550"/>
          </a:xfrm>
        </p:spPr>
        <p:txBody>
          <a:bodyPr/>
          <a:lstStyle/>
          <a:p>
            <a:pPr marL="0" indent="0" algn="just">
              <a:buFont typeface="Wingdings" pitchFamily="2" charset="2"/>
              <a:buNone/>
            </a:pPr>
            <a:r>
              <a:rPr lang="ru-RU" altLang="ru-RU" sz="2400" smtClean="0"/>
              <a:t>   </a:t>
            </a:r>
            <a:r>
              <a:rPr lang="ru-RU" altLang="ru-RU" sz="2600" smtClean="0"/>
              <a:t>Если отсутствует необходимость в использовании разных пространств имён в рамках одной программы, то можно однажды задать пространство и далее обращаться ко всем именам без его указания.</a:t>
            </a:r>
          </a:p>
          <a:p>
            <a:pPr marL="0" indent="0" algn="ctr">
              <a:buFont typeface="Wingdings" pitchFamily="2" charset="2"/>
              <a:buNone/>
            </a:pPr>
            <a:r>
              <a:rPr lang="ru-RU" altLang="ru-RU" smtClean="0"/>
              <a:t> </a:t>
            </a:r>
            <a:r>
              <a:rPr lang="en-US" altLang="ru-RU" b="1" smtClean="0"/>
              <a:t>using namespace std;</a:t>
            </a:r>
            <a:endParaRPr lang="ru-RU" altLang="ru-RU" b="1" smtClean="0"/>
          </a:p>
          <a:p>
            <a:pPr marL="0" indent="0" algn="ctr">
              <a:buFont typeface="Wingdings" pitchFamily="2" charset="2"/>
              <a:buNone/>
            </a:pPr>
            <a:endParaRPr lang="ru-RU" altLang="ru-RU" sz="2400" smtClean="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Заголовок 1"/>
          <p:cNvSpPr>
            <a:spLocks noGrp="1"/>
          </p:cNvSpPr>
          <p:nvPr>
            <p:ph type="title"/>
          </p:nvPr>
        </p:nvSpPr>
        <p:spPr/>
        <p:txBody>
          <a:bodyPr/>
          <a:lstStyle/>
          <a:p>
            <a:r>
              <a:rPr lang="ru-RU" altLang="ru-RU" b="1" smtClean="0"/>
              <a:t>Пространство имен</a:t>
            </a:r>
          </a:p>
        </p:txBody>
      </p:sp>
      <p:pic>
        <p:nvPicPr>
          <p:cNvPr id="46083" name="Рисунок 5"/>
          <p:cNvPicPr>
            <a:picLocks noChangeAspect="1"/>
          </p:cNvPicPr>
          <p:nvPr/>
        </p:nvPicPr>
        <p:blipFill>
          <a:blip r:embed="rId2"/>
          <a:srcRect b="15598"/>
          <a:stretch>
            <a:fillRect/>
          </a:stretch>
        </p:blipFill>
        <p:spPr bwMode="auto">
          <a:xfrm>
            <a:off x="3155950" y="4562475"/>
            <a:ext cx="2987675" cy="1890713"/>
          </a:xfrm>
          <a:prstGeom prst="rect">
            <a:avLst/>
          </a:prstGeom>
          <a:noFill/>
          <a:ln w="9525">
            <a:noFill/>
            <a:miter lim="800000"/>
            <a:headEnd/>
            <a:tailEnd/>
          </a:ln>
        </p:spPr>
      </p:pic>
      <p:sp>
        <p:nvSpPr>
          <p:cNvPr id="46084" name="Объект 2"/>
          <p:cNvSpPr>
            <a:spLocks noGrp="1"/>
          </p:cNvSpPr>
          <p:nvPr>
            <p:ph idx="1"/>
          </p:nvPr>
        </p:nvSpPr>
        <p:spPr>
          <a:xfrm>
            <a:off x="323850" y="1196975"/>
            <a:ext cx="8653463" cy="3384550"/>
          </a:xfrm>
        </p:spPr>
        <p:txBody>
          <a:bodyPr/>
          <a:lstStyle/>
          <a:p>
            <a:pPr marL="0" indent="0" algn="just">
              <a:buFont typeface="Wingdings" pitchFamily="2" charset="2"/>
              <a:buNone/>
            </a:pPr>
            <a:r>
              <a:rPr lang="ru-RU" altLang="ru-RU" sz="2400" smtClean="0"/>
              <a:t>   </a:t>
            </a:r>
            <a:r>
              <a:rPr lang="ru-RU" altLang="ru-RU" sz="2600" smtClean="0"/>
              <a:t>На всей стандартной библиотеке единое пространство имён std помогает объединить описанные в библиотеке ресурсы в единое целое. Стандартная библиотека устроена так, что в разных её файлах нет повторяющихся идентификаторов на одном уровне. Стандартная библиотека распределена по разным заголовочным файлам, каждый из которых мы можем подключить к программе, но пространство имён везде общее — std.</a:t>
            </a:r>
            <a:endParaRPr lang="ru-RU" altLang="ru-RU" sz="2400" smtClean="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ru-RU" altLang="ru-RU" b="1" smtClean="0"/>
              <a:t>Библиотека iostream</a:t>
            </a:r>
          </a:p>
        </p:txBody>
      </p:sp>
      <p:sp>
        <p:nvSpPr>
          <p:cNvPr id="47107" name="Rectangle 3"/>
          <p:cNvSpPr>
            <a:spLocks noGrp="1" noChangeArrowheads="1"/>
          </p:cNvSpPr>
          <p:nvPr>
            <p:ph type="body" idx="1"/>
          </p:nvPr>
        </p:nvSpPr>
        <p:spPr>
          <a:xfrm>
            <a:off x="539750" y="1262063"/>
            <a:ext cx="8604250" cy="5248275"/>
          </a:xfrm>
        </p:spPr>
        <p:txBody>
          <a:bodyPr/>
          <a:lstStyle/>
          <a:p>
            <a:pPr>
              <a:lnSpc>
                <a:spcPct val="90000"/>
              </a:lnSpc>
              <a:buFont typeface="Wingdings" pitchFamily="2" charset="2"/>
              <a:buNone/>
            </a:pPr>
            <a:r>
              <a:rPr lang="ru-RU" altLang="ru-RU" sz="2400" dirty="0" smtClean="0"/>
              <a:t>#</a:t>
            </a:r>
            <a:r>
              <a:rPr lang="ru-RU" altLang="ru-RU" sz="2400" dirty="0" err="1" smtClean="0"/>
              <a:t>include</a:t>
            </a:r>
            <a:r>
              <a:rPr lang="ru-RU" altLang="ru-RU" sz="2400" dirty="0" smtClean="0"/>
              <a:t> &lt;</a:t>
            </a:r>
            <a:r>
              <a:rPr lang="ru-RU" altLang="ru-RU" sz="2400" dirty="0" err="1" smtClean="0"/>
              <a:t>iostream</a:t>
            </a:r>
            <a:r>
              <a:rPr lang="ru-RU" altLang="ru-RU" sz="2400" dirty="0" smtClean="0"/>
              <a:t>&gt; </a:t>
            </a:r>
            <a:endParaRPr lang="en-US" altLang="ru-RU" sz="2400" dirty="0" smtClean="0"/>
          </a:p>
          <a:p>
            <a:pPr>
              <a:lnSpc>
                <a:spcPct val="90000"/>
              </a:lnSpc>
              <a:buFont typeface="Wingdings" pitchFamily="2" charset="2"/>
              <a:buNone/>
            </a:pPr>
            <a:r>
              <a:rPr lang="en-US" altLang="ru-RU" sz="2400" dirty="0" smtClean="0"/>
              <a:t>C</a:t>
            </a:r>
            <a:r>
              <a:rPr lang="ru-RU" altLang="ru-RU" sz="2400" dirty="0" smtClean="0"/>
              <a:t>; </a:t>
            </a:r>
            <a:endParaRPr lang="en-US" altLang="ru-RU" sz="2400" dirty="0" smtClean="0"/>
          </a:p>
          <a:p>
            <a:pPr>
              <a:lnSpc>
                <a:spcPct val="90000"/>
              </a:lnSpc>
              <a:buFont typeface="Wingdings" pitchFamily="2" charset="2"/>
              <a:buNone/>
            </a:pPr>
            <a:r>
              <a:rPr lang="ru-RU" altLang="ru-RU" sz="2400" dirty="0" err="1" smtClean="0"/>
              <a:t>int</a:t>
            </a:r>
            <a:r>
              <a:rPr lang="ru-RU" altLang="ru-RU" sz="2400" dirty="0" smtClean="0"/>
              <a:t> </a:t>
            </a:r>
            <a:r>
              <a:rPr lang="ru-RU" altLang="ru-RU" sz="2400" dirty="0" err="1" smtClean="0"/>
              <a:t>main</a:t>
            </a:r>
            <a:r>
              <a:rPr lang="ru-RU" altLang="ru-RU" sz="2400" dirty="0" smtClean="0"/>
              <a:t>() </a:t>
            </a:r>
            <a:endParaRPr lang="en-US" altLang="ru-RU" sz="2400" dirty="0" smtClean="0"/>
          </a:p>
          <a:p>
            <a:pPr>
              <a:lnSpc>
                <a:spcPct val="90000"/>
              </a:lnSpc>
              <a:buFont typeface="Wingdings" pitchFamily="2" charset="2"/>
              <a:buNone/>
            </a:pPr>
            <a:r>
              <a:rPr lang="ru-RU" altLang="ru-RU" sz="2400" dirty="0" smtClean="0"/>
              <a:t>{ </a:t>
            </a:r>
            <a:endParaRPr lang="en-US" altLang="ru-RU" sz="2400" dirty="0" smtClean="0"/>
          </a:p>
          <a:p>
            <a:pPr>
              <a:lnSpc>
                <a:spcPct val="90000"/>
              </a:lnSpc>
              <a:buFont typeface="Wingdings" pitchFamily="2" charset="2"/>
              <a:buNone/>
            </a:pPr>
            <a:r>
              <a:rPr lang="en-US" altLang="ru-RU" sz="2400" dirty="0" smtClean="0"/>
              <a:t>	</a:t>
            </a:r>
            <a:r>
              <a:rPr lang="en-US" altLang="ru-RU" sz="2400" dirty="0" err="1" smtClean="0"/>
              <a:t>setlocale</a:t>
            </a:r>
            <a:r>
              <a:rPr lang="en-US" altLang="ru-RU" sz="2400" dirty="0" smtClean="0"/>
              <a:t>(LC_ALL,””);</a:t>
            </a:r>
          </a:p>
          <a:p>
            <a:pPr>
              <a:lnSpc>
                <a:spcPct val="90000"/>
              </a:lnSpc>
              <a:buFont typeface="Wingdings" pitchFamily="2" charset="2"/>
              <a:buNone/>
            </a:pPr>
            <a:r>
              <a:rPr lang="en-US" altLang="ru-RU" sz="2400" dirty="0" smtClean="0"/>
              <a:t>	</a:t>
            </a:r>
            <a:r>
              <a:rPr lang="ru-RU" altLang="ru-RU" sz="2400" dirty="0" err="1" smtClean="0"/>
              <a:t>int</a:t>
            </a:r>
            <a:r>
              <a:rPr lang="ru-RU" altLang="ru-RU" sz="2400" dirty="0" smtClean="0"/>
              <a:t> i; </a:t>
            </a:r>
            <a:endParaRPr lang="en-US" altLang="ru-RU" sz="2400" dirty="0" smtClean="0"/>
          </a:p>
          <a:p>
            <a:pPr>
              <a:lnSpc>
                <a:spcPct val="90000"/>
              </a:lnSpc>
              <a:buFont typeface="Wingdings" pitchFamily="2" charset="2"/>
              <a:buNone/>
            </a:pPr>
            <a:r>
              <a:rPr lang="en-US" altLang="ru-RU" sz="2400" dirty="0" smtClean="0"/>
              <a:t>	</a:t>
            </a:r>
            <a:r>
              <a:rPr lang="ru-RU" altLang="ru-RU" sz="2400" dirty="0" err="1" smtClean="0"/>
              <a:t>cout</a:t>
            </a:r>
            <a:r>
              <a:rPr lang="ru-RU" altLang="ru-RU" sz="2400" dirty="0" smtClean="0"/>
              <a:t> &lt;&lt; "Введите целое число\n"; </a:t>
            </a:r>
            <a:endParaRPr lang="en-US" altLang="ru-RU" sz="2400" dirty="0" smtClean="0"/>
          </a:p>
          <a:p>
            <a:pPr>
              <a:lnSpc>
                <a:spcPct val="90000"/>
              </a:lnSpc>
              <a:buFont typeface="Wingdings" pitchFamily="2" charset="2"/>
              <a:buNone/>
            </a:pPr>
            <a:r>
              <a:rPr lang="en-US" altLang="ru-RU" sz="2400" dirty="0" smtClean="0"/>
              <a:t>	</a:t>
            </a:r>
            <a:r>
              <a:rPr lang="ru-RU" altLang="ru-RU" sz="2400" dirty="0" err="1" smtClean="0"/>
              <a:t>cin</a:t>
            </a:r>
            <a:r>
              <a:rPr lang="ru-RU" altLang="ru-RU" sz="2400" dirty="0" smtClean="0"/>
              <a:t> &gt;&gt; i; </a:t>
            </a:r>
            <a:endParaRPr lang="en-US" altLang="ru-RU" sz="2400" dirty="0" smtClean="0"/>
          </a:p>
          <a:p>
            <a:pPr>
              <a:lnSpc>
                <a:spcPct val="90000"/>
              </a:lnSpc>
              <a:buFont typeface="Wingdings" pitchFamily="2" charset="2"/>
              <a:buNone/>
            </a:pPr>
            <a:r>
              <a:rPr lang="en-US" altLang="ru-RU" sz="2400" dirty="0" smtClean="0"/>
              <a:t>	</a:t>
            </a:r>
            <a:r>
              <a:rPr lang="ru-RU" altLang="ru-RU" sz="2400" dirty="0" err="1" smtClean="0"/>
              <a:t>cout</a:t>
            </a:r>
            <a:r>
              <a:rPr lang="ru-RU" altLang="ru-RU" sz="2400" dirty="0" smtClean="0"/>
              <a:t> &lt;&lt; "Вы ввели число" &lt;&lt; i &lt;&lt; ", спасибо!"; </a:t>
            </a:r>
            <a:endParaRPr lang="en-US" altLang="ru-RU" sz="2400" dirty="0" smtClean="0"/>
          </a:p>
          <a:p>
            <a:pPr>
              <a:lnSpc>
                <a:spcPct val="90000"/>
              </a:lnSpc>
              <a:buFont typeface="Wingdings" pitchFamily="2" charset="2"/>
              <a:buNone/>
            </a:pPr>
            <a:r>
              <a:rPr lang="ru-RU" altLang="ru-RU" sz="2400" dirty="0" err="1" smtClean="0"/>
              <a:t>return</a:t>
            </a:r>
            <a:r>
              <a:rPr lang="ru-RU" altLang="ru-RU" sz="2400" dirty="0" smtClean="0"/>
              <a:t> 0; </a:t>
            </a:r>
            <a:endParaRPr lang="en-US" altLang="ru-RU" sz="2400" dirty="0" smtClean="0"/>
          </a:p>
          <a:p>
            <a:pPr>
              <a:lnSpc>
                <a:spcPct val="90000"/>
              </a:lnSpc>
              <a:buFont typeface="Wingdings" pitchFamily="2" charset="2"/>
              <a:buNone/>
            </a:pPr>
            <a:r>
              <a:rPr lang="ru-RU" altLang="ru-RU" sz="2400" dirty="0" smtClean="0"/>
              <a:t>} </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
          <p:cNvSpPr>
            <a:spLocks noGrp="1" noChangeArrowheads="1"/>
          </p:cNvSpPr>
          <p:nvPr>
            <p:ph idx="1"/>
          </p:nvPr>
        </p:nvSpPr>
        <p:spPr>
          <a:xfrm>
            <a:off x="457200" y="1462088"/>
            <a:ext cx="8153400" cy="4848225"/>
          </a:xfrm>
        </p:spPr>
        <p:txBody>
          <a:bodyPr bIns="0" anchor="ctr">
            <a:spAutoFit/>
          </a:bodyPr>
          <a:lstStyle/>
          <a:p>
            <a:pPr marL="0" indent="0">
              <a:spcBef>
                <a:spcPct val="0"/>
              </a:spcBef>
              <a:buClrTx/>
              <a:buFontTx/>
              <a:buNone/>
            </a:pPr>
            <a:r>
              <a:rPr lang="ru-RU" altLang="ru-RU" sz="2400" smtClean="0">
                <a:cs typeface="Times New Roman" pitchFamily="18" charset="0"/>
              </a:rPr>
              <a:t>Пример программы, выводящей на экран квадрат числа, введённого пользователем с клавиатуры:</a:t>
            </a:r>
            <a:endParaRPr lang="en-US" altLang="ru-RU" sz="2400" smtClean="0">
              <a:cs typeface="Times New Roman" pitchFamily="18" charset="0"/>
            </a:endParaRPr>
          </a:p>
          <a:p>
            <a:pPr marL="0" indent="0">
              <a:spcBef>
                <a:spcPct val="0"/>
              </a:spcBef>
              <a:buClrTx/>
              <a:buFontTx/>
              <a:buNone/>
            </a:pPr>
            <a:r>
              <a:rPr lang="en-US" altLang="ru-RU" sz="2400" smtClean="0">
                <a:latin typeface="Arial Unicode MS" pitchFamily="34" charset="-128"/>
                <a:ea typeface="Times New Roman" pitchFamily="18" charset="0"/>
                <a:cs typeface="Courier New" pitchFamily="49" charset="0"/>
              </a:rPr>
              <a:t>#include &lt;iostream&gt;</a:t>
            </a:r>
          </a:p>
          <a:p>
            <a:pPr marL="0" indent="0">
              <a:spcBef>
                <a:spcPct val="0"/>
              </a:spcBef>
              <a:buClrTx/>
              <a:buFontTx/>
              <a:buNone/>
            </a:pPr>
            <a:r>
              <a:rPr lang="en-US" altLang="ru-RU" sz="2400" smtClean="0">
                <a:latin typeface="Arial Unicode MS" pitchFamily="34" charset="-128"/>
                <a:ea typeface="Times New Roman" pitchFamily="18" charset="0"/>
                <a:cs typeface="Courier New" pitchFamily="49" charset="0"/>
              </a:rPr>
              <a:t>using namespace std;</a:t>
            </a:r>
          </a:p>
          <a:p>
            <a:pPr marL="0" indent="0">
              <a:spcBef>
                <a:spcPct val="0"/>
              </a:spcBef>
              <a:buClrTx/>
              <a:buFontTx/>
              <a:buNone/>
            </a:pPr>
            <a:r>
              <a:rPr lang="en-US" altLang="ru-RU" sz="2400" smtClean="0">
                <a:latin typeface="Arial Unicode MS" pitchFamily="34" charset="-128"/>
                <a:ea typeface="Times New Roman" pitchFamily="18" charset="0"/>
                <a:cs typeface="Courier New" pitchFamily="49" charset="0"/>
              </a:rPr>
              <a:t>int main() </a:t>
            </a:r>
          </a:p>
          <a:p>
            <a:pPr marL="0" indent="0">
              <a:spcBef>
                <a:spcPct val="0"/>
              </a:spcBef>
              <a:buClrTx/>
              <a:buFont typeface="Wingdings" pitchFamily="2" charset="2"/>
              <a:buNone/>
            </a:pPr>
            <a:r>
              <a:rPr lang="en-US" altLang="ru-RU" sz="2400" smtClean="0">
                <a:latin typeface="Arial Unicode MS" pitchFamily="34" charset="-128"/>
                <a:ea typeface="Times New Roman" pitchFamily="18" charset="0"/>
                <a:cs typeface="Courier New" pitchFamily="49" charset="0"/>
              </a:rPr>
              <a:t>   {	</a:t>
            </a:r>
            <a:r>
              <a:rPr lang="en-US" altLang="ru-RU" sz="2400" smtClean="0"/>
              <a:t>setlocale(LC_ALL,””);</a:t>
            </a:r>
            <a:endParaRPr lang="en-US" altLang="ru-RU" sz="2400" smtClean="0">
              <a:latin typeface="Arial Unicode MS" pitchFamily="34" charset="-128"/>
              <a:cs typeface="Times New Roman" pitchFamily="18" charset="0"/>
            </a:endParaRPr>
          </a:p>
          <a:p>
            <a:pPr marL="0" indent="0">
              <a:spcBef>
                <a:spcPct val="0"/>
              </a:spcBef>
              <a:buClrTx/>
              <a:buFontTx/>
              <a:buNone/>
            </a:pPr>
            <a:r>
              <a:rPr lang="en-US" altLang="ru-RU" sz="2400" smtClean="0">
                <a:latin typeface="Arial Unicode MS" pitchFamily="34" charset="-128"/>
                <a:cs typeface="Times New Roman" pitchFamily="18" charset="0"/>
              </a:rPr>
              <a:t>	cout &lt;&lt; “</a:t>
            </a:r>
            <a:r>
              <a:rPr lang="ru-RU" altLang="ru-RU" sz="2400" smtClean="0">
                <a:latin typeface="Arial Unicode MS" pitchFamily="34" charset="-128"/>
                <a:cs typeface="Times New Roman" pitchFamily="18" charset="0"/>
              </a:rPr>
              <a:t>Введите число</a:t>
            </a:r>
            <a:r>
              <a:rPr lang="en-US" altLang="ru-RU" sz="2400" smtClean="0">
                <a:latin typeface="Arial Unicode MS" pitchFamily="34" charset="-128"/>
                <a:cs typeface="Times New Roman" pitchFamily="18" charset="0"/>
              </a:rPr>
              <a:t>: ";	</a:t>
            </a:r>
          </a:p>
          <a:p>
            <a:pPr marL="0" indent="0">
              <a:spcBef>
                <a:spcPct val="0"/>
              </a:spcBef>
              <a:buClrTx/>
              <a:buFontTx/>
              <a:buNone/>
            </a:pPr>
            <a:r>
              <a:rPr lang="en-US" altLang="ru-RU" sz="2400" smtClean="0">
                <a:latin typeface="Arial Unicode MS" pitchFamily="34" charset="-128"/>
                <a:cs typeface="Times New Roman" pitchFamily="18" charset="0"/>
              </a:rPr>
              <a:t>	int s;	</a:t>
            </a:r>
          </a:p>
          <a:p>
            <a:pPr marL="0" indent="0">
              <a:spcBef>
                <a:spcPct val="0"/>
              </a:spcBef>
              <a:buClrTx/>
              <a:buFontTx/>
              <a:buNone/>
            </a:pPr>
            <a:r>
              <a:rPr lang="en-US" altLang="ru-RU" sz="2400" smtClean="0">
                <a:latin typeface="Arial Unicode MS" pitchFamily="34" charset="-128"/>
                <a:cs typeface="Times New Roman" pitchFamily="18" charset="0"/>
              </a:rPr>
              <a:t>	cin &gt;&gt; s;	</a:t>
            </a:r>
          </a:p>
          <a:p>
            <a:pPr marL="0" indent="0">
              <a:spcBef>
                <a:spcPct val="0"/>
              </a:spcBef>
              <a:buClrTx/>
              <a:buFontTx/>
              <a:buNone/>
            </a:pPr>
            <a:r>
              <a:rPr lang="en-US" altLang="ru-RU" sz="2400" smtClean="0">
                <a:latin typeface="Arial Unicode MS" pitchFamily="34" charset="-128"/>
                <a:cs typeface="Times New Roman" pitchFamily="18" charset="0"/>
              </a:rPr>
              <a:t>	cout &lt;&lt; «</a:t>
            </a:r>
            <a:r>
              <a:rPr lang="ru-RU" altLang="ru-RU" sz="2400" smtClean="0">
                <a:latin typeface="Arial Unicode MS" pitchFamily="34" charset="-128"/>
                <a:cs typeface="Times New Roman" pitchFamily="18" charset="0"/>
              </a:rPr>
              <a:t>Квадрат числа</a:t>
            </a:r>
            <a:r>
              <a:rPr lang="en-US" altLang="ru-RU" sz="2400" smtClean="0">
                <a:latin typeface="Arial Unicode MS" pitchFamily="34" charset="-128"/>
                <a:cs typeface="Times New Roman" pitchFamily="18" charset="0"/>
              </a:rPr>
              <a:t>: ";	</a:t>
            </a:r>
          </a:p>
          <a:p>
            <a:pPr marL="0" indent="0">
              <a:spcBef>
                <a:spcPct val="0"/>
              </a:spcBef>
              <a:buClrTx/>
              <a:buFontTx/>
              <a:buNone/>
            </a:pPr>
            <a:r>
              <a:rPr lang="en-US" altLang="ru-RU" sz="2400" smtClean="0">
                <a:latin typeface="Arial Unicode MS" pitchFamily="34" charset="-128"/>
                <a:cs typeface="Times New Roman" pitchFamily="18" charset="0"/>
              </a:rPr>
              <a:t>	cout &lt;&lt; s*s &lt;&lt; endl;	</a:t>
            </a:r>
          </a:p>
          <a:p>
            <a:pPr marL="0" indent="0">
              <a:spcBef>
                <a:spcPct val="0"/>
              </a:spcBef>
              <a:buClrTx/>
              <a:buFontTx/>
              <a:buNone/>
            </a:pPr>
            <a:r>
              <a:rPr lang="en-US" altLang="ru-RU" sz="2400" smtClean="0">
                <a:latin typeface="Arial Unicode MS" pitchFamily="34" charset="-128"/>
                <a:cs typeface="Times New Roman" pitchFamily="18" charset="0"/>
              </a:rPr>
              <a:t>	return 0;</a:t>
            </a:r>
          </a:p>
          <a:p>
            <a:pPr marL="0" indent="0">
              <a:spcBef>
                <a:spcPct val="0"/>
              </a:spcBef>
              <a:buClrTx/>
              <a:buFontTx/>
              <a:buNone/>
            </a:pPr>
            <a:r>
              <a:rPr lang="en-US" altLang="ru-RU" sz="2400" smtClean="0">
                <a:latin typeface="Arial Unicode MS" pitchFamily="34" charset="-128"/>
                <a:cs typeface="Times New Roman" pitchFamily="18" charset="0"/>
              </a:rPr>
              <a:t>    </a:t>
            </a:r>
            <a:r>
              <a:rPr lang="ru-RU" altLang="ru-RU" sz="2400" smtClean="0">
                <a:latin typeface="Arial Unicode MS" pitchFamily="34" charset="-128"/>
                <a:cs typeface="Times New Roman" pitchFamily="18" charset="0"/>
              </a:rPr>
              <a:t>}</a:t>
            </a:r>
            <a:r>
              <a:rPr lang="ru-RU" altLang="ru-RU" sz="2400" smtClean="0">
                <a:latin typeface="Arial" charset="0"/>
              </a:rPr>
              <a:t> </a:t>
            </a:r>
          </a:p>
        </p:txBody>
      </p:sp>
      <p:sp>
        <p:nvSpPr>
          <p:cNvPr id="48131" name="Заголовок 1"/>
          <p:cNvSpPr>
            <a:spLocks noGrp="1"/>
          </p:cNvSpPr>
          <p:nvPr>
            <p:ph type="title"/>
          </p:nvPr>
        </p:nvSpPr>
        <p:spPr/>
        <p:txBody>
          <a:bodyPr/>
          <a:lstStyle/>
          <a:p>
            <a:r>
              <a:rPr lang="ru-RU" altLang="ru-RU" b="1" smtClean="0"/>
              <a:t>Библиотека iostream</a:t>
            </a:r>
            <a:endParaRPr lang="ru-RU" altLang="ru-RU" smtClean="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Рисунок 3"/>
          <p:cNvPicPr>
            <a:picLocks noChangeAspect="1"/>
          </p:cNvPicPr>
          <p:nvPr/>
        </p:nvPicPr>
        <p:blipFill>
          <a:blip r:embed="rId2"/>
          <a:srcRect/>
          <a:stretch>
            <a:fillRect/>
          </a:stretch>
        </p:blipFill>
        <p:spPr bwMode="auto">
          <a:xfrm>
            <a:off x="3327400" y="3482975"/>
            <a:ext cx="2925763" cy="2924175"/>
          </a:xfrm>
          <a:prstGeom prst="rect">
            <a:avLst/>
          </a:prstGeom>
          <a:noFill/>
          <a:ln w="9525">
            <a:noFill/>
            <a:miter lim="800000"/>
            <a:headEnd/>
            <a:tailEnd/>
          </a:ln>
        </p:spPr>
      </p:pic>
      <p:sp>
        <p:nvSpPr>
          <p:cNvPr id="46082" name="Rectangle 1"/>
          <p:cNvSpPr>
            <a:spLocks noGrp="1" noChangeArrowheads="1"/>
          </p:cNvSpPr>
          <p:nvPr>
            <p:ph idx="1"/>
          </p:nvPr>
        </p:nvSpPr>
        <p:spPr>
          <a:xfrm>
            <a:off x="2873375" y="1155700"/>
            <a:ext cx="3611563" cy="785813"/>
          </a:xfrm>
        </p:spPr>
        <p:txBody>
          <a:bodyPr bIns="0" anchor="ctr">
            <a:spAutoFit/>
          </a:bodyPr>
          <a:lstStyle/>
          <a:p>
            <a:pPr marL="0" indent="0">
              <a:spcBef>
                <a:spcPct val="0"/>
              </a:spcBef>
              <a:buClrTx/>
              <a:buFontTx/>
              <a:buNone/>
              <a:defRPr/>
            </a:pPr>
            <a:r>
              <a:rPr lang="en-US" altLang="ru-RU" sz="2400" dirty="0" smtClean="0">
                <a:latin typeface="Arial Unicode MS" panose="020B0604020202020204" pitchFamily="34" charset="-128"/>
                <a:cs typeface="Times New Roman" panose="02020603050405020304" pitchFamily="18" charset="0"/>
              </a:rPr>
              <a:t>	</a:t>
            </a:r>
            <a:r>
              <a:rPr lang="en-US" altLang="ru-RU" sz="4800" b="1" dirty="0" smtClean="0">
                <a:solidFill>
                  <a:schemeClr val="accent4">
                    <a:lumMod val="75000"/>
                  </a:schemeClr>
                </a:solidFill>
                <a:latin typeface="Arial Unicode MS" panose="020B0604020202020204" pitchFamily="34" charset="-128"/>
                <a:cs typeface="Times New Roman" panose="02020603050405020304" pitchFamily="18" charset="0"/>
              </a:rPr>
              <a:t>return 0</a:t>
            </a:r>
          </a:p>
        </p:txBody>
      </p:sp>
      <p:sp>
        <p:nvSpPr>
          <p:cNvPr id="49156" name="Заголовок 1"/>
          <p:cNvSpPr>
            <a:spLocks noGrp="1"/>
          </p:cNvSpPr>
          <p:nvPr>
            <p:ph type="title"/>
          </p:nvPr>
        </p:nvSpPr>
        <p:spPr/>
        <p:txBody>
          <a:bodyPr/>
          <a:lstStyle/>
          <a:p>
            <a:r>
              <a:rPr lang="ru-RU" altLang="ru-RU" b="1" smtClean="0"/>
              <a:t>Библиотека iostream</a:t>
            </a:r>
            <a:endParaRPr lang="ru-RU" altLang="ru-RU" smtClean="0"/>
          </a:p>
        </p:txBody>
      </p:sp>
      <p:sp>
        <p:nvSpPr>
          <p:cNvPr id="2" name="Прямоугольник 1"/>
          <p:cNvSpPr/>
          <p:nvPr/>
        </p:nvSpPr>
        <p:spPr>
          <a:xfrm>
            <a:off x="2771775" y="1955800"/>
            <a:ext cx="4376738" cy="368300"/>
          </a:xfrm>
          <a:prstGeom prst="rect">
            <a:avLst/>
          </a:prstGeom>
        </p:spPr>
        <p:txBody>
          <a:bodyPr wrap="none">
            <a:spAutoFit/>
          </a:bodyPr>
          <a:lstStyle/>
          <a:p>
            <a:pPr>
              <a:defRPr/>
            </a:pPr>
            <a:r>
              <a:rPr lang="ru-RU" dirty="0">
                <a:solidFill>
                  <a:srgbClr val="FF0000"/>
                </a:solidFill>
                <a:latin typeface="+mn-lt"/>
              </a:rPr>
              <a:t>Ноль означает отсутствие ошибки.</a:t>
            </a:r>
          </a:p>
        </p:txBody>
      </p:sp>
      <p:sp>
        <p:nvSpPr>
          <p:cNvPr id="3" name="Прямоугольник 2"/>
          <p:cNvSpPr/>
          <p:nvPr/>
        </p:nvSpPr>
        <p:spPr>
          <a:xfrm>
            <a:off x="969963" y="2498725"/>
            <a:ext cx="7640637" cy="1200150"/>
          </a:xfrm>
          <a:prstGeom prst="rect">
            <a:avLst/>
          </a:prstGeom>
        </p:spPr>
        <p:txBody>
          <a:bodyPr>
            <a:spAutoFit/>
          </a:bodyPr>
          <a:lstStyle/>
          <a:p>
            <a:pPr algn="just">
              <a:defRPr/>
            </a:pPr>
            <a:r>
              <a:rPr lang="ru-RU" sz="2400" dirty="0">
                <a:latin typeface="+mn-lt"/>
              </a:rPr>
              <a:t>   Для функции </a:t>
            </a:r>
            <a:r>
              <a:rPr lang="ru-RU" sz="2400" dirty="0" err="1">
                <a:latin typeface="+mn-lt"/>
              </a:rPr>
              <a:t>main</a:t>
            </a:r>
            <a:r>
              <a:rPr lang="ru-RU" sz="2400" dirty="0">
                <a:latin typeface="+mn-lt"/>
              </a:rPr>
              <a:t>, даже объявляя её как возвращающую целое число, и только для неё, можно ничего не возвращать.</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Заголовок 1"/>
          <p:cNvSpPr>
            <a:spLocks noGrp="1"/>
          </p:cNvSpPr>
          <p:nvPr>
            <p:ph type="title"/>
          </p:nvPr>
        </p:nvSpPr>
        <p:spPr/>
        <p:txBody>
          <a:bodyPr/>
          <a:lstStyle/>
          <a:p>
            <a:r>
              <a:rPr lang="ru-RU" altLang="ru-RU" b="1" smtClean="0"/>
              <a:t>Библиотека iostream</a:t>
            </a:r>
            <a:endParaRPr lang="ru-RU" altLang="ru-RU" smtClean="0"/>
          </a:p>
        </p:txBody>
      </p:sp>
      <p:sp>
        <p:nvSpPr>
          <p:cNvPr id="50179" name="Объект 2"/>
          <p:cNvSpPr>
            <a:spLocks noGrp="1"/>
          </p:cNvSpPr>
          <p:nvPr>
            <p:ph idx="1"/>
          </p:nvPr>
        </p:nvSpPr>
        <p:spPr>
          <a:xfrm>
            <a:off x="467544" y="1124744"/>
            <a:ext cx="8496944" cy="5248275"/>
          </a:xfrm>
        </p:spPr>
        <p:txBody>
          <a:bodyPr/>
          <a:lstStyle/>
          <a:p>
            <a:pPr marL="0" indent="0" algn="just">
              <a:buFont typeface="Wingdings" pitchFamily="2" charset="2"/>
              <a:buNone/>
            </a:pPr>
            <a:r>
              <a:rPr lang="en-US" altLang="ru-RU" sz="2000" dirty="0" smtClean="0"/>
              <a:t>    </a:t>
            </a:r>
            <a:r>
              <a:rPr lang="ru-RU" altLang="ru-RU" sz="2000" dirty="0" smtClean="0"/>
              <a:t>Пример программы, выводящей на целую часть вещественного числа, введённого пользователем с клавиатуры:</a:t>
            </a:r>
          </a:p>
          <a:p>
            <a:pPr marL="0" indent="0" algn="just">
              <a:buFont typeface="Wingdings" pitchFamily="2" charset="2"/>
              <a:buNone/>
            </a:pPr>
            <a:r>
              <a:rPr lang="ru-RU" altLang="ru-RU" sz="2200" dirty="0" smtClean="0"/>
              <a:t>#</a:t>
            </a:r>
            <a:r>
              <a:rPr lang="en-US" altLang="ru-RU" sz="2200" dirty="0" smtClean="0"/>
              <a:t>include &lt;</a:t>
            </a:r>
            <a:r>
              <a:rPr lang="en-US" altLang="ru-RU" sz="2200" dirty="0" err="1" smtClean="0"/>
              <a:t>iostream</a:t>
            </a:r>
            <a:r>
              <a:rPr lang="en-US" altLang="ru-RU" sz="2200" dirty="0" smtClean="0"/>
              <a:t>&gt;</a:t>
            </a:r>
          </a:p>
          <a:p>
            <a:pPr marL="0" indent="0" algn="just">
              <a:buFont typeface="Wingdings" pitchFamily="2" charset="2"/>
              <a:buNone/>
            </a:pPr>
            <a:r>
              <a:rPr lang="en-US" altLang="ru-RU" sz="2200" dirty="0" smtClean="0"/>
              <a:t>using namespace </a:t>
            </a:r>
            <a:r>
              <a:rPr lang="en-US" altLang="ru-RU" sz="2200" dirty="0" err="1" smtClean="0"/>
              <a:t>std</a:t>
            </a:r>
            <a:r>
              <a:rPr lang="en-US" altLang="ru-RU" sz="2200" dirty="0" smtClean="0"/>
              <a:t>;</a:t>
            </a:r>
          </a:p>
          <a:p>
            <a:pPr marL="0" indent="0" algn="just">
              <a:buFont typeface="Wingdings" pitchFamily="2" charset="2"/>
              <a:buNone/>
            </a:pPr>
            <a:r>
              <a:rPr lang="en-US" altLang="ru-RU" sz="2200" dirty="0" err="1" smtClean="0"/>
              <a:t>int</a:t>
            </a:r>
            <a:r>
              <a:rPr lang="en-US" altLang="ru-RU" sz="2200" dirty="0" smtClean="0"/>
              <a:t> main() {</a:t>
            </a:r>
          </a:p>
          <a:p>
            <a:pPr marL="0" indent="0" algn="just">
              <a:buFont typeface="Wingdings" pitchFamily="2" charset="2"/>
              <a:buNone/>
            </a:pPr>
            <a:r>
              <a:rPr lang="en-US" altLang="ru-RU" sz="2200" dirty="0" smtClean="0"/>
              <a:t>	double </a:t>
            </a:r>
            <a:r>
              <a:rPr lang="en-US" altLang="ru-RU" sz="2200" dirty="0" err="1" smtClean="0"/>
              <a:t>num</a:t>
            </a:r>
            <a:r>
              <a:rPr lang="en-US" altLang="ru-RU" sz="2200" dirty="0" smtClean="0"/>
              <a:t>;</a:t>
            </a:r>
          </a:p>
          <a:p>
            <a:pPr marL="0" indent="0" algn="just">
              <a:buFont typeface="Wingdings" pitchFamily="2" charset="2"/>
              <a:buNone/>
            </a:pPr>
            <a:r>
              <a:rPr lang="en-US" altLang="ru-RU" sz="2200" dirty="0" smtClean="0"/>
              <a:t>	</a:t>
            </a:r>
            <a:r>
              <a:rPr lang="en-US" altLang="ru-RU" sz="2200" dirty="0" err="1" smtClean="0"/>
              <a:t>cout</a:t>
            </a:r>
            <a:r>
              <a:rPr lang="en-US" altLang="ru-RU" sz="2200" dirty="0" smtClean="0"/>
              <a:t> &lt;&lt; "</a:t>
            </a:r>
            <a:r>
              <a:rPr lang="en-US" altLang="ru-RU" sz="2200" dirty="0" err="1" smtClean="0"/>
              <a:t>Vvedite</a:t>
            </a:r>
            <a:r>
              <a:rPr lang="en-US" altLang="ru-RU" sz="2200" dirty="0" smtClean="0"/>
              <a:t> </a:t>
            </a:r>
            <a:r>
              <a:rPr lang="en-US" altLang="ru-RU" sz="2200" dirty="0" err="1" smtClean="0"/>
              <a:t>chislo</a:t>
            </a:r>
            <a:r>
              <a:rPr lang="en-US" altLang="ru-RU" sz="2200" dirty="0" smtClean="0"/>
              <a:t>: ";</a:t>
            </a:r>
          </a:p>
          <a:p>
            <a:pPr marL="0" indent="0" algn="just">
              <a:buFont typeface="Wingdings" pitchFamily="2" charset="2"/>
              <a:buNone/>
            </a:pPr>
            <a:r>
              <a:rPr lang="en-US" altLang="ru-RU" sz="2200" dirty="0" smtClean="0"/>
              <a:t>	</a:t>
            </a:r>
            <a:r>
              <a:rPr lang="en-US" altLang="ru-RU" sz="2200" dirty="0" err="1" smtClean="0"/>
              <a:t>cin</a:t>
            </a:r>
            <a:r>
              <a:rPr lang="en-US" altLang="ru-RU" sz="2200" dirty="0" smtClean="0"/>
              <a:t> &gt;&gt; </a:t>
            </a:r>
            <a:r>
              <a:rPr lang="en-US" altLang="ru-RU" sz="2200" dirty="0" err="1" smtClean="0"/>
              <a:t>num</a:t>
            </a:r>
            <a:r>
              <a:rPr lang="en-US" altLang="ru-RU" sz="2200" dirty="0" smtClean="0"/>
              <a:t>;</a:t>
            </a:r>
          </a:p>
          <a:p>
            <a:pPr marL="0" indent="0" algn="just">
              <a:buFont typeface="Wingdings" pitchFamily="2" charset="2"/>
              <a:buNone/>
            </a:pPr>
            <a:r>
              <a:rPr lang="en-US" altLang="ru-RU" sz="2200" dirty="0" smtClean="0"/>
              <a:t>	</a:t>
            </a:r>
            <a:r>
              <a:rPr lang="en-US" altLang="ru-RU" sz="2200" dirty="0" err="1" smtClean="0"/>
              <a:t>int</a:t>
            </a:r>
            <a:r>
              <a:rPr lang="en-US" altLang="ru-RU" sz="2200" dirty="0" smtClean="0"/>
              <a:t> </a:t>
            </a:r>
            <a:r>
              <a:rPr lang="en-US" altLang="ru-RU" sz="2200" dirty="0" err="1" smtClean="0"/>
              <a:t>ch</a:t>
            </a:r>
            <a:r>
              <a:rPr lang="en-US" altLang="ru-RU" sz="2200" dirty="0" smtClean="0"/>
              <a:t> = (</a:t>
            </a:r>
            <a:r>
              <a:rPr lang="en-US" altLang="ru-RU" sz="2200" dirty="0" err="1" smtClean="0"/>
              <a:t>int</a:t>
            </a:r>
            <a:r>
              <a:rPr lang="en-US" altLang="ru-RU" sz="2200" dirty="0" smtClean="0"/>
              <a:t>) </a:t>
            </a:r>
            <a:r>
              <a:rPr lang="en-US" altLang="ru-RU" sz="2200" dirty="0" err="1" smtClean="0"/>
              <a:t>num</a:t>
            </a:r>
            <a:r>
              <a:rPr lang="en-US" altLang="ru-RU" sz="2200" dirty="0" smtClean="0"/>
              <a:t>;</a:t>
            </a:r>
          </a:p>
          <a:p>
            <a:pPr marL="0" indent="0" algn="just">
              <a:buFont typeface="Wingdings" pitchFamily="2" charset="2"/>
              <a:buNone/>
            </a:pPr>
            <a:r>
              <a:rPr lang="en-US" altLang="ru-RU" sz="2200" dirty="0" smtClean="0"/>
              <a:t>	</a:t>
            </a:r>
            <a:r>
              <a:rPr lang="en-US" altLang="ru-RU" sz="2200" dirty="0" err="1" smtClean="0"/>
              <a:t>cout</a:t>
            </a:r>
            <a:r>
              <a:rPr lang="en-US" altLang="ru-RU" sz="2200" dirty="0" smtClean="0"/>
              <a:t> &lt;&lt; "</a:t>
            </a:r>
            <a:r>
              <a:rPr lang="en-US" altLang="ru-RU" sz="2200" dirty="0" err="1" smtClean="0"/>
              <a:t>Tselaya</a:t>
            </a:r>
            <a:r>
              <a:rPr lang="en-US" altLang="ru-RU" sz="2200" dirty="0" smtClean="0"/>
              <a:t> </a:t>
            </a:r>
            <a:r>
              <a:rPr lang="en-US" altLang="ru-RU" sz="2200" dirty="0" err="1" smtClean="0"/>
              <a:t>chast</a:t>
            </a:r>
            <a:r>
              <a:rPr lang="en-US" altLang="ru-RU" sz="2200" dirty="0" smtClean="0"/>
              <a:t> </a:t>
            </a:r>
            <a:r>
              <a:rPr lang="en-US" altLang="ru-RU" sz="2200" dirty="0" err="1" smtClean="0"/>
              <a:t>chisla</a:t>
            </a:r>
            <a:r>
              <a:rPr lang="en-US" altLang="ru-RU" sz="2200" dirty="0" smtClean="0"/>
              <a:t>: " &lt;&lt; </a:t>
            </a:r>
            <a:r>
              <a:rPr lang="en-US" altLang="ru-RU" sz="2200" dirty="0" err="1" smtClean="0"/>
              <a:t>ch</a:t>
            </a:r>
            <a:r>
              <a:rPr lang="en-US" altLang="ru-RU" sz="2200" dirty="0" smtClean="0"/>
              <a:t> &lt;&lt; </a:t>
            </a:r>
            <a:r>
              <a:rPr lang="en-US" altLang="ru-RU" sz="2200" dirty="0" err="1" smtClean="0"/>
              <a:t>endl</a:t>
            </a:r>
            <a:r>
              <a:rPr lang="en-US" altLang="ru-RU" sz="2200" dirty="0" smtClean="0"/>
              <a:t>;</a:t>
            </a:r>
          </a:p>
          <a:p>
            <a:pPr marL="0" indent="0" algn="just">
              <a:buFont typeface="Wingdings" pitchFamily="2" charset="2"/>
              <a:buNone/>
            </a:pPr>
            <a:r>
              <a:rPr lang="en-US" altLang="ru-RU" sz="2200" dirty="0" smtClean="0"/>
              <a:t>	return 0;</a:t>
            </a:r>
          </a:p>
          <a:p>
            <a:pPr marL="0" indent="0" algn="just">
              <a:buFont typeface="Wingdings" pitchFamily="2" charset="2"/>
              <a:buNone/>
            </a:pPr>
            <a:r>
              <a:rPr lang="en-US" altLang="ru-RU" sz="2200" dirty="0" smtClean="0"/>
              <a:t>}</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ru-RU" altLang="ru-RU" b="1" smtClean="0"/>
              <a:t>Преобразование типов данных</a:t>
            </a:r>
          </a:p>
        </p:txBody>
      </p:sp>
      <p:sp>
        <p:nvSpPr>
          <p:cNvPr id="23555" name="Rectangle 3"/>
          <p:cNvSpPr>
            <a:spLocks noGrp="1" noChangeArrowheads="1"/>
          </p:cNvSpPr>
          <p:nvPr>
            <p:ph type="body" idx="1"/>
          </p:nvPr>
        </p:nvSpPr>
        <p:spPr/>
        <p:txBody>
          <a:bodyPr/>
          <a:lstStyle/>
          <a:p>
            <a:pPr marL="0" indent="0">
              <a:buFont typeface="Wingdings" pitchFamily="2" charset="2"/>
              <a:buNone/>
              <a:defRPr/>
            </a:pPr>
            <a:r>
              <a:rPr lang="ru-RU" dirty="0" smtClean="0"/>
              <a:t>   В C++ различают два вида преобразования типов данных: явное и неявное.</a:t>
            </a:r>
          </a:p>
          <a:p>
            <a:pPr algn="just">
              <a:defRPr/>
            </a:pPr>
            <a:r>
              <a:rPr lang="ru-RU" sz="2400" b="1" dirty="0" smtClean="0"/>
              <a:t>Неявное преобразование</a:t>
            </a:r>
            <a:r>
              <a:rPr lang="ru-RU" sz="2400" dirty="0" smtClean="0"/>
              <a:t> происходит автоматически. Это выполняется во время сравнения,  присваивания или вычисления выражения различных типов. </a:t>
            </a:r>
          </a:p>
          <a:p>
            <a:pPr marL="0" indent="0" algn="just">
              <a:buFont typeface="Wingdings" pitchFamily="2" charset="2"/>
              <a:buNone/>
              <a:defRPr/>
            </a:pPr>
            <a:r>
              <a:rPr lang="ru-RU" sz="2400" dirty="0" smtClean="0"/>
              <a:t>  Наивысший приоритет получает тот тип, при котором информация теряется менее всего. Не стоит злоупотреблять неявным преобразованием типов, так как могут возникнуть разного рода непредвиденные ситуации.</a:t>
            </a:r>
            <a:endParaRPr lang="ru-RU" altLang="ru-RU" sz="2400" dirty="0" smtClean="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ru-RU" altLang="ru-RU" b="1" smtClean="0"/>
              <a:t>Преобразование типов данных</a:t>
            </a:r>
          </a:p>
        </p:txBody>
      </p:sp>
      <p:pic>
        <p:nvPicPr>
          <p:cNvPr id="52227" name="Рисунок 2"/>
          <p:cNvPicPr>
            <a:picLocks noChangeAspect="1"/>
          </p:cNvPicPr>
          <p:nvPr/>
        </p:nvPicPr>
        <p:blipFill>
          <a:blip r:embed="rId2" cstate="print"/>
          <a:srcRect/>
          <a:stretch>
            <a:fillRect/>
          </a:stretch>
        </p:blipFill>
        <p:spPr bwMode="auto">
          <a:xfrm>
            <a:off x="5580063" y="2492375"/>
            <a:ext cx="3455987" cy="2592388"/>
          </a:xfrm>
          <a:prstGeom prst="rect">
            <a:avLst/>
          </a:prstGeom>
          <a:noFill/>
          <a:ln w="9525">
            <a:noFill/>
            <a:miter lim="800000"/>
            <a:headEnd/>
            <a:tailEnd/>
          </a:ln>
        </p:spPr>
      </p:pic>
      <p:sp>
        <p:nvSpPr>
          <p:cNvPr id="52228" name="Rectangle 3"/>
          <p:cNvSpPr>
            <a:spLocks noGrp="1" noChangeArrowheads="1"/>
          </p:cNvSpPr>
          <p:nvPr>
            <p:ph type="body" idx="1"/>
          </p:nvPr>
        </p:nvSpPr>
        <p:spPr/>
        <p:txBody>
          <a:bodyPr/>
          <a:lstStyle/>
          <a:p>
            <a:pPr marL="0" indent="0" algn="just">
              <a:buFont typeface="Wingdings" pitchFamily="2" charset="2"/>
              <a:buNone/>
            </a:pPr>
            <a:r>
              <a:rPr lang="ru-RU" altLang="ru-RU" b="1" smtClean="0"/>
              <a:t>  </a:t>
            </a:r>
            <a:r>
              <a:rPr lang="ru-RU" altLang="ru-RU" sz="2400" b="1" smtClean="0"/>
              <a:t>Явное</a:t>
            </a:r>
            <a:r>
              <a:rPr lang="ru-RU" altLang="ru-RU" sz="2400" smtClean="0"/>
              <a:t> приведение осуществляется с помощью указания целевого типа данных (того, к которому нужно привести) в круглых скобках перед выражением:</a:t>
            </a:r>
          </a:p>
          <a:p>
            <a:pPr marL="0" indent="0">
              <a:buFont typeface="Wingdings" pitchFamily="2" charset="2"/>
              <a:buNone/>
            </a:pPr>
            <a:r>
              <a:rPr lang="ru-RU" altLang="ru-RU" sz="2400" smtClean="0"/>
              <a:t>double s = 2.71;</a:t>
            </a:r>
          </a:p>
          <a:p>
            <a:pPr marL="0" indent="0">
              <a:buFont typeface="Wingdings" pitchFamily="2" charset="2"/>
              <a:buNone/>
            </a:pPr>
            <a:r>
              <a:rPr lang="ru-RU" altLang="ru-RU" sz="2400" smtClean="0"/>
              <a:t>int t = (int) s;</a:t>
            </a:r>
          </a:p>
          <a:p>
            <a:pPr marL="0" indent="0">
              <a:buFont typeface="Wingdings" pitchFamily="2" charset="2"/>
              <a:buNone/>
            </a:pPr>
            <a:r>
              <a:rPr lang="ru-RU" altLang="ru-RU" sz="2400" smtClean="0"/>
              <a:t>cout &lt;&lt; t &lt;&lt; endl; // </a:t>
            </a:r>
            <a:r>
              <a:rPr lang="ru-RU" altLang="ru-RU" sz="2400" i="1" smtClean="0">
                <a:latin typeface="Times New Roman" pitchFamily="18" charset="0"/>
                <a:cs typeface="Times New Roman" pitchFamily="18" charset="0"/>
              </a:rPr>
              <a:t>2</a:t>
            </a:r>
          </a:p>
          <a:p>
            <a:pPr marL="0" indent="0">
              <a:buFont typeface="Wingdings" pitchFamily="2" charset="2"/>
              <a:buNone/>
            </a:pPr>
            <a:r>
              <a:rPr lang="ru-RU" altLang="ru-RU" sz="2400" smtClean="0"/>
              <a:t>cout &lt;&lt; (int) 3.14 &lt;&lt; endl; // </a:t>
            </a:r>
            <a:r>
              <a:rPr lang="ru-RU" altLang="ru-RU" sz="2400" i="1" smtClean="0">
                <a:latin typeface="Times New Roman" pitchFamily="18" charset="0"/>
                <a:cs typeface="Times New Roman" pitchFamily="18" charset="0"/>
              </a:rPr>
              <a:t>3</a:t>
            </a:r>
          </a:p>
          <a:p>
            <a:pPr marL="0" indent="0">
              <a:buFont typeface="Wingdings" pitchFamily="2" charset="2"/>
              <a:buNone/>
            </a:pPr>
            <a:r>
              <a:rPr lang="ru-RU" altLang="ru-RU" sz="2400" smtClean="0"/>
              <a:t>cout &lt;&lt; (int) (2.5 + t) &lt;&lt; endl; // </a:t>
            </a:r>
            <a:r>
              <a:rPr lang="ru-RU" altLang="ru-RU" sz="2400" i="1" smtClean="0">
                <a:latin typeface="Times New Roman" pitchFamily="18" charset="0"/>
                <a:cs typeface="Times New Roman" pitchFamily="18" charset="0"/>
              </a:rPr>
              <a:t>4</a:t>
            </a:r>
          </a:p>
          <a:p>
            <a:pPr marL="0" indent="0" algn="just">
              <a:buFont typeface="Wingdings" pitchFamily="2" charset="2"/>
              <a:buNone/>
            </a:pPr>
            <a:r>
              <a:rPr lang="ru-RU" altLang="ru-RU" sz="2400" smtClean="0"/>
              <a:t>  Приведение к целым числам от вещественных осуществляется путём отбрасывания целой части (не округлением).</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ru-RU" altLang="ru-RU" b="1" smtClean="0"/>
              <a:t>Преобразование типов данных</a:t>
            </a:r>
          </a:p>
        </p:txBody>
      </p:sp>
      <p:pic>
        <p:nvPicPr>
          <p:cNvPr id="53251" name="Рисунок 1"/>
          <p:cNvPicPr>
            <a:picLocks noChangeAspect="1"/>
          </p:cNvPicPr>
          <p:nvPr/>
        </p:nvPicPr>
        <p:blipFill>
          <a:blip r:embed="rId2"/>
          <a:srcRect/>
          <a:stretch>
            <a:fillRect/>
          </a:stretch>
        </p:blipFill>
        <p:spPr bwMode="auto">
          <a:xfrm>
            <a:off x="5080000" y="2565400"/>
            <a:ext cx="3606800" cy="3595688"/>
          </a:xfrm>
          <a:prstGeom prst="rect">
            <a:avLst/>
          </a:prstGeom>
          <a:noFill/>
          <a:ln w="9525">
            <a:noFill/>
            <a:miter lim="800000"/>
            <a:headEnd/>
            <a:tailEnd/>
          </a:ln>
        </p:spPr>
      </p:pic>
      <p:sp>
        <p:nvSpPr>
          <p:cNvPr id="53252" name="Rectangle 3"/>
          <p:cNvSpPr>
            <a:spLocks noGrp="1" noChangeArrowheads="1"/>
          </p:cNvSpPr>
          <p:nvPr>
            <p:ph type="body" idx="1"/>
          </p:nvPr>
        </p:nvSpPr>
        <p:spPr/>
        <p:txBody>
          <a:bodyPr/>
          <a:lstStyle/>
          <a:p>
            <a:pPr marL="0" indent="0" algn="just">
              <a:buFont typeface="Wingdings" pitchFamily="2" charset="2"/>
              <a:buNone/>
            </a:pPr>
            <a:r>
              <a:rPr lang="ru-RU" altLang="ru-RU" sz="2400" smtClean="0"/>
              <a:t>  В </a:t>
            </a:r>
            <a:r>
              <a:rPr lang="en-US" altLang="ru-RU" sz="2400" smtClean="0"/>
              <a:t>C++ </a:t>
            </a:r>
            <a:r>
              <a:rPr lang="ru-RU" altLang="ru-RU" sz="2400" smtClean="0"/>
              <a:t>к тому же возможно приведение между логическим и числовыми типами.</a:t>
            </a:r>
          </a:p>
          <a:p>
            <a:pPr marL="0" indent="0" algn="just">
              <a:buFont typeface="Wingdings" pitchFamily="2" charset="2"/>
              <a:buNone/>
            </a:pPr>
            <a:r>
              <a:rPr lang="ru-RU" altLang="ru-RU" sz="2400" smtClean="0"/>
              <a:t>  Любое ненулевое число приводится к </a:t>
            </a:r>
            <a:r>
              <a:rPr lang="en-US" altLang="ru-RU" sz="2400" smtClean="0"/>
              <a:t>true, </a:t>
            </a:r>
            <a:r>
              <a:rPr lang="ru-RU" altLang="ru-RU" sz="2400" smtClean="0"/>
              <a:t>число 0 или 0.0 — к </a:t>
            </a:r>
            <a:r>
              <a:rPr lang="en-US" altLang="ru-RU" sz="2400" smtClean="0"/>
              <a:t>false. </a:t>
            </a:r>
            <a:r>
              <a:rPr lang="ru-RU" altLang="ru-RU" sz="2400" smtClean="0"/>
              <a:t>И, наоборот, </a:t>
            </a:r>
            <a:r>
              <a:rPr lang="en-US" altLang="ru-RU" sz="2400" smtClean="0"/>
              <a:t>false </a:t>
            </a:r>
            <a:r>
              <a:rPr lang="ru-RU" altLang="ru-RU" sz="2400" smtClean="0"/>
              <a:t>преобразуется в 0, а </a:t>
            </a:r>
            <a:r>
              <a:rPr lang="en-US" altLang="ru-RU" sz="2400" smtClean="0"/>
              <a:t>true — </a:t>
            </a:r>
            <a:r>
              <a:rPr lang="ru-RU" altLang="ru-RU" sz="2400" smtClean="0"/>
              <a:t>в 1.</a:t>
            </a:r>
          </a:p>
          <a:p>
            <a:pPr marL="0" indent="0" algn="just">
              <a:buFont typeface="Wingdings" pitchFamily="2" charset="2"/>
              <a:buNone/>
            </a:pPr>
            <a:r>
              <a:rPr lang="en-US" altLang="ru-RU" sz="2000" smtClean="0"/>
              <a:t>bool b = true;</a:t>
            </a:r>
          </a:p>
          <a:p>
            <a:pPr marL="0" indent="0" algn="just">
              <a:buFont typeface="Wingdings" pitchFamily="2" charset="2"/>
              <a:buNone/>
            </a:pPr>
            <a:r>
              <a:rPr lang="en-US" altLang="ru-RU" sz="2000" smtClean="0"/>
              <a:t>int t = (int) b;</a:t>
            </a:r>
          </a:p>
          <a:p>
            <a:pPr marL="0" indent="0" algn="just">
              <a:buFont typeface="Wingdings" pitchFamily="2" charset="2"/>
              <a:buNone/>
            </a:pPr>
            <a:r>
              <a:rPr lang="en-US" altLang="ru-RU" sz="2000" smtClean="0"/>
              <a:t>cout &lt;&lt; t &lt;&lt; endl; // 1</a:t>
            </a:r>
          </a:p>
          <a:p>
            <a:pPr marL="0" indent="0" algn="just">
              <a:buFont typeface="Wingdings" pitchFamily="2" charset="2"/>
              <a:buNone/>
            </a:pPr>
            <a:r>
              <a:rPr lang="en-US" altLang="ru-RU" sz="2000" smtClean="0"/>
              <a:t>cout &lt;&lt; (int) false &lt;&lt; endl; // 0</a:t>
            </a:r>
          </a:p>
          <a:p>
            <a:pPr marL="0" indent="0" algn="just">
              <a:buFont typeface="Wingdings" pitchFamily="2" charset="2"/>
              <a:buNone/>
            </a:pPr>
            <a:r>
              <a:rPr lang="en-US" altLang="ru-RU" sz="2000" smtClean="0"/>
              <a:t>bool n = (bool) 42; // true</a:t>
            </a:r>
          </a:p>
          <a:p>
            <a:pPr marL="0" indent="0" algn="just">
              <a:buFont typeface="Wingdings" pitchFamily="2" charset="2"/>
              <a:buNone/>
            </a:pPr>
            <a:r>
              <a:rPr lang="en-US" altLang="ru-RU" sz="2000" smtClean="0"/>
              <a:t>bool m =  (bool) (5 * 2 - 10); // false</a:t>
            </a:r>
          </a:p>
          <a:p>
            <a:pPr marL="0" indent="0" algn="just">
              <a:buFont typeface="Wingdings" pitchFamily="2" charset="2"/>
              <a:buNone/>
            </a:pPr>
            <a:r>
              <a:rPr lang="en-US" altLang="ru-RU" sz="2000" smtClean="0"/>
              <a:t>bool k = (bool) 0.43; // true</a:t>
            </a:r>
          </a:p>
          <a:p>
            <a:pPr marL="0" indent="0" algn="just">
              <a:buFont typeface="Wingdings" pitchFamily="2" charset="2"/>
              <a:buNone/>
            </a:pPr>
            <a:r>
              <a:rPr lang="en-US" altLang="ru-RU" sz="2000" smtClean="0"/>
              <a:t>double num1 = 2 + (double) (k || m); // 3.0</a:t>
            </a:r>
            <a:endParaRPr lang="ru-RU" altLang="ru-RU" sz="2000" smtClean="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ru-RU" altLang="ru-RU" smtClean="0"/>
              <a:t>Библиотека math</a:t>
            </a:r>
            <a:r>
              <a:rPr lang="en-US" altLang="ru-RU" smtClean="0"/>
              <a:t>.h</a:t>
            </a:r>
            <a:endParaRPr lang="ru-RU" altLang="ru-RU" smtClean="0"/>
          </a:p>
        </p:txBody>
      </p:sp>
      <p:sp>
        <p:nvSpPr>
          <p:cNvPr id="29699" name="Rectangle 3"/>
          <p:cNvSpPr>
            <a:spLocks noGrp="1" noChangeArrowheads="1"/>
          </p:cNvSpPr>
          <p:nvPr>
            <p:ph type="body" idx="1"/>
          </p:nvPr>
        </p:nvSpPr>
        <p:spPr>
          <a:xfrm>
            <a:off x="457200" y="1262063"/>
            <a:ext cx="8229600" cy="3175000"/>
          </a:xfrm>
        </p:spPr>
        <p:txBody>
          <a:bodyPr/>
          <a:lstStyle/>
          <a:p>
            <a:pPr>
              <a:defRPr/>
            </a:pPr>
            <a:r>
              <a:rPr lang="ru-RU" dirty="0" smtClean="0"/>
              <a:t>Чтобы </a:t>
            </a:r>
            <a:r>
              <a:rPr lang="ru-RU" dirty="0"/>
              <a:t>воспользоваться сложными математическими действиями, нам нужно подключить в программу библиотеку, в которой и содержаться эти функции, а именно:</a:t>
            </a:r>
          </a:p>
          <a:p>
            <a:pPr marL="0" indent="0" algn="ctr">
              <a:buFont typeface="Wingdings" pitchFamily="2" charset="2"/>
              <a:buNone/>
              <a:defRPr/>
            </a:pPr>
            <a:r>
              <a:rPr lang="ru-RU" b="1" dirty="0"/>
              <a:t>#</a:t>
            </a:r>
            <a:r>
              <a:rPr lang="ru-RU" b="1" dirty="0" err="1" smtClean="0"/>
              <a:t>include</a:t>
            </a:r>
            <a:r>
              <a:rPr lang="ru-RU" b="1" dirty="0" smtClean="0"/>
              <a:t>&lt;</a:t>
            </a:r>
            <a:r>
              <a:rPr lang="ru-RU" b="1" dirty="0" err="1" smtClean="0"/>
              <a:t>math.h</a:t>
            </a:r>
            <a:r>
              <a:rPr lang="ru-RU" b="1" dirty="0"/>
              <a:t>&gt;</a:t>
            </a:r>
          </a:p>
          <a:p>
            <a:pPr marL="0" indent="0">
              <a:buFont typeface="Wingdings" pitchFamily="2" charset="2"/>
              <a:buNone/>
              <a:defRPr/>
            </a:pPr>
            <a:r>
              <a:rPr lang="ru-RU" dirty="0"/>
              <a:t/>
            </a:r>
            <a:br>
              <a:rPr lang="ru-RU" dirty="0"/>
            </a:br>
            <a:endParaRPr lang="ru-RU" altLang="ru-RU" dirty="0" smtClean="0"/>
          </a:p>
        </p:txBody>
      </p:sp>
      <p:pic>
        <p:nvPicPr>
          <p:cNvPr id="54276" name="Рисунок 2"/>
          <p:cNvPicPr>
            <a:picLocks noChangeAspect="1"/>
          </p:cNvPicPr>
          <p:nvPr/>
        </p:nvPicPr>
        <p:blipFill>
          <a:blip r:embed="rId2"/>
          <a:srcRect/>
          <a:stretch>
            <a:fillRect/>
          </a:stretch>
        </p:blipFill>
        <p:spPr bwMode="auto">
          <a:xfrm>
            <a:off x="611188" y="4221163"/>
            <a:ext cx="3348037" cy="22304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Grp="1" noChangeArrowheads="1"/>
          </p:cNvSpPr>
          <p:nvPr>
            <p:ph type="title"/>
          </p:nvPr>
        </p:nvSpPr>
        <p:spPr>
          <a:noFill/>
        </p:spPr>
        <p:txBody>
          <a:bodyPr/>
          <a:lstStyle/>
          <a:p>
            <a:pPr eaLnBrk="1" hangingPunct="1"/>
            <a:r>
              <a:rPr lang="ru-RU" altLang="ru-RU" sz="2800" b="1" smtClean="0"/>
              <a:t>Состав языка</a:t>
            </a:r>
          </a:p>
        </p:txBody>
      </p:sp>
      <p:pic>
        <p:nvPicPr>
          <p:cNvPr id="9219" name="Объект 2"/>
          <p:cNvPicPr>
            <a:picLocks noGrp="1" noChangeAspect="1"/>
          </p:cNvPicPr>
          <p:nvPr>
            <p:ph idx="1"/>
          </p:nvPr>
        </p:nvPicPr>
        <p:blipFill>
          <a:blip r:embed="rId2"/>
          <a:srcRect l="9460" t="9554" r="23396"/>
          <a:stretch>
            <a:fillRect/>
          </a:stretch>
        </p:blipFill>
        <p:spPr>
          <a:xfrm>
            <a:off x="1331913" y="2997200"/>
            <a:ext cx="5903912" cy="3408363"/>
          </a:xfrm>
        </p:spPr>
      </p:pic>
      <p:sp>
        <p:nvSpPr>
          <p:cNvPr id="9220" name="Прямоугольник 4"/>
          <p:cNvSpPr>
            <a:spLocks noChangeArrowheads="1"/>
          </p:cNvSpPr>
          <p:nvPr/>
        </p:nvSpPr>
        <p:spPr bwMode="auto">
          <a:xfrm>
            <a:off x="468313" y="1412875"/>
            <a:ext cx="7991475" cy="1816100"/>
          </a:xfrm>
          <a:prstGeom prst="rect">
            <a:avLst/>
          </a:prstGeom>
          <a:noFill/>
          <a:ln w="9525">
            <a:noFill/>
            <a:miter lim="800000"/>
            <a:headEnd/>
            <a:tailEnd/>
          </a:ln>
        </p:spPr>
        <p:txBody>
          <a:bodyPr>
            <a:spAutoFit/>
          </a:bodyPr>
          <a:lstStyle/>
          <a:p>
            <a:pPr algn="just"/>
            <a:r>
              <a:rPr lang="ru-RU" altLang="ru-RU" sz="2800"/>
              <a:t>    Лексемы образуются из символов, выражения — из лексем и символов, а операторы — из символов, выражений и лексем. </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Заголовок 1"/>
          <p:cNvSpPr>
            <a:spLocks noGrp="1"/>
          </p:cNvSpPr>
          <p:nvPr>
            <p:ph type="title"/>
          </p:nvPr>
        </p:nvSpPr>
        <p:spPr/>
        <p:txBody>
          <a:bodyPr/>
          <a:lstStyle/>
          <a:p>
            <a:r>
              <a:rPr lang="ru-RU" altLang="ru-RU" smtClean="0"/>
              <a:t>Библиотека </a:t>
            </a:r>
            <a:r>
              <a:rPr lang="en-US" altLang="ru-RU" smtClean="0"/>
              <a:t>math.h</a:t>
            </a:r>
            <a:endParaRPr lang="ru-RU" altLang="ru-RU" smtClean="0"/>
          </a:p>
        </p:txBody>
      </p:sp>
      <p:sp>
        <p:nvSpPr>
          <p:cNvPr id="3" name="Объект 2"/>
          <p:cNvSpPr>
            <a:spLocks noGrp="1"/>
          </p:cNvSpPr>
          <p:nvPr>
            <p:ph idx="1"/>
          </p:nvPr>
        </p:nvSpPr>
        <p:spPr/>
        <p:txBody>
          <a:bodyPr/>
          <a:lstStyle/>
          <a:p>
            <a:pPr marL="0" indent="0">
              <a:buFont typeface="Wingdings" pitchFamily="2" charset="2"/>
              <a:buNone/>
              <a:defRPr/>
            </a:pPr>
            <a:r>
              <a:rPr lang="ru-RU" sz="2000" dirty="0" smtClean="0"/>
              <a:t>Рассмотрим, какие функции содержатся в этой библиотеки.</a:t>
            </a:r>
          </a:p>
          <a:p>
            <a:pPr>
              <a:defRPr/>
            </a:pPr>
            <a:r>
              <a:rPr lang="ru-RU" sz="2000" dirty="0" err="1" smtClean="0"/>
              <a:t>abs</a:t>
            </a:r>
            <a:r>
              <a:rPr lang="ru-RU" sz="2000" dirty="0" smtClean="0"/>
              <a:t> – это модуль, возвращает положительное число</a:t>
            </a:r>
          </a:p>
          <a:p>
            <a:pPr>
              <a:defRPr/>
            </a:pPr>
            <a:r>
              <a:rPr lang="ru-RU" sz="2000" dirty="0" err="1" smtClean="0"/>
              <a:t>acos</a:t>
            </a:r>
            <a:r>
              <a:rPr lang="ru-RU" sz="2000" dirty="0" smtClean="0"/>
              <a:t> (</a:t>
            </a:r>
            <a:r>
              <a:rPr lang="ru-RU" sz="2000" dirty="0" err="1" smtClean="0"/>
              <a:t>xxx</a:t>
            </a:r>
            <a:r>
              <a:rPr lang="ru-RU" sz="2000" dirty="0" smtClean="0"/>
              <a:t>)- арккосинус</a:t>
            </a:r>
          </a:p>
          <a:p>
            <a:pPr>
              <a:defRPr/>
            </a:pPr>
            <a:r>
              <a:rPr lang="ru-RU" sz="2000" dirty="0" err="1" smtClean="0"/>
              <a:t>asin</a:t>
            </a:r>
            <a:r>
              <a:rPr lang="ru-RU" sz="2000" dirty="0" smtClean="0"/>
              <a:t> (</a:t>
            </a:r>
            <a:r>
              <a:rPr lang="ru-RU" sz="2000" dirty="0" err="1" smtClean="0"/>
              <a:t>sss</a:t>
            </a:r>
            <a:r>
              <a:rPr lang="ru-RU" sz="2000" dirty="0" smtClean="0"/>
              <a:t>) — арксинус</a:t>
            </a:r>
          </a:p>
          <a:p>
            <a:pPr>
              <a:defRPr/>
            </a:pPr>
            <a:r>
              <a:rPr lang="ru-RU" sz="2000" dirty="0" err="1" smtClean="0"/>
              <a:t>atan</a:t>
            </a:r>
            <a:r>
              <a:rPr lang="ru-RU" sz="2000" dirty="0" smtClean="0"/>
              <a:t> (</a:t>
            </a:r>
            <a:r>
              <a:rPr lang="ru-RU" sz="2000" dirty="0" err="1" smtClean="0"/>
              <a:t>poiy</a:t>
            </a:r>
            <a:r>
              <a:rPr lang="ru-RU" sz="2000" dirty="0" smtClean="0"/>
              <a:t>) — арктангенс</a:t>
            </a:r>
          </a:p>
          <a:p>
            <a:pPr>
              <a:defRPr/>
            </a:pPr>
            <a:r>
              <a:rPr lang="ru-RU" sz="2000" dirty="0" err="1" smtClean="0"/>
              <a:t>cos</a:t>
            </a:r>
            <a:r>
              <a:rPr lang="ru-RU" sz="2000" dirty="0" smtClean="0"/>
              <a:t> (</a:t>
            </a:r>
            <a:r>
              <a:rPr lang="ru-RU" sz="2000" dirty="0" err="1" smtClean="0"/>
              <a:t>sgrgrg</a:t>
            </a:r>
            <a:r>
              <a:rPr lang="ru-RU" sz="2000" dirty="0" smtClean="0"/>
              <a:t>) — косинус</a:t>
            </a:r>
          </a:p>
          <a:p>
            <a:pPr>
              <a:defRPr/>
            </a:pPr>
            <a:r>
              <a:rPr lang="ru-RU" sz="2000" dirty="0" err="1" smtClean="0"/>
              <a:t>Random</a:t>
            </a:r>
            <a:r>
              <a:rPr lang="ru-RU" sz="2000" dirty="0" smtClean="0"/>
              <a:t>- вывод случайных чисел</a:t>
            </a:r>
          </a:p>
          <a:p>
            <a:pPr>
              <a:defRPr/>
            </a:pPr>
            <a:r>
              <a:rPr lang="ru-RU" sz="2000" dirty="0" err="1" smtClean="0"/>
              <a:t>exp</a:t>
            </a:r>
            <a:r>
              <a:rPr lang="ru-RU" sz="2000" dirty="0" smtClean="0"/>
              <a:t> — экспонента</a:t>
            </a:r>
          </a:p>
          <a:p>
            <a:pPr>
              <a:defRPr/>
            </a:pPr>
            <a:r>
              <a:rPr lang="ru-RU" sz="2000" dirty="0" err="1" smtClean="0"/>
              <a:t>log</a:t>
            </a:r>
            <a:r>
              <a:rPr lang="ru-RU" sz="2000" dirty="0" smtClean="0"/>
              <a:t> (56) — натуральный логарифм</a:t>
            </a:r>
          </a:p>
          <a:p>
            <a:pPr>
              <a:defRPr/>
            </a:pPr>
            <a:r>
              <a:rPr lang="ru-RU" sz="2000" dirty="0" smtClean="0"/>
              <a:t>log10 (45,755) — это логарифм по основанию десять.</a:t>
            </a:r>
          </a:p>
          <a:p>
            <a:pPr>
              <a:defRPr/>
            </a:pPr>
            <a:r>
              <a:rPr lang="ru-RU" sz="2000" dirty="0" err="1" smtClean="0"/>
              <a:t>pow</a:t>
            </a:r>
            <a:r>
              <a:rPr lang="ru-RU" sz="2000" dirty="0" smtClean="0"/>
              <a:t>(</a:t>
            </a:r>
            <a:r>
              <a:rPr lang="ru-RU" sz="2000" dirty="0" err="1" smtClean="0"/>
              <a:t>xx,yyy</a:t>
            </a:r>
            <a:r>
              <a:rPr lang="ru-RU" sz="2000" dirty="0" smtClean="0"/>
              <a:t>)- возведение в степень</a:t>
            </a:r>
          </a:p>
          <a:p>
            <a:pPr>
              <a:defRPr/>
            </a:pPr>
            <a:r>
              <a:rPr lang="ru-RU" sz="2000" dirty="0" err="1" smtClean="0"/>
              <a:t>sin</a:t>
            </a:r>
            <a:r>
              <a:rPr lang="ru-RU" sz="2000" dirty="0" smtClean="0"/>
              <a:t> — синус</a:t>
            </a:r>
          </a:p>
          <a:p>
            <a:pPr>
              <a:defRPr/>
            </a:pPr>
            <a:r>
              <a:rPr lang="ru-RU" sz="2000" dirty="0" err="1" smtClean="0"/>
              <a:t>tan</a:t>
            </a:r>
            <a:r>
              <a:rPr lang="ru-RU" sz="2000" dirty="0" smtClean="0"/>
              <a:t> — тангенс</a:t>
            </a:r>
          </a:p>
          <a:p>
            <a:pPr>
              <a:defRPr/>
            </a:pPr>
            <a:endParaRPr lang="ru-RU" sz="2000"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Заголовок 1"/>
          <p:cNvSpPr>
            <a:spLocks noGrp="1"/>
          </p:cNvSpPr>
          <p:nvPr>
            <p:ph type="title"/>
          </p:nvPr>
        </p:nvSpPr>
        <p:spPr/>
        <p:txBody>
          <a:bodyPr/>
          <a:lstStyle/>
          <a:p>
            <a:r>
              <a:rPr lang="ru-RU" altLang="ru-RU" b="1" smtClean="0"/>
              <a:t>Библиотека </a:t>
            </a:r>
            <a:r>
              <a:rPr lang="en-US" altLang="ru-RU" b="1" smtClean="0"/>
              <a:t>cmath</a:t>
            </a:r>
            <a:endParaRPr lang="ru-RU" altLang="ru-RU" b="1" smtClean="0"/>
          </a:p>
        </p:txBody>
      </p:sp>
      <p:graphicFrame>
        <p:nvGraphicFramePr>
          <p:cNvPr id="4" name="Объект 3"/>
          <p:cNvGraphicFramePr>
            <a:graphicFrameLocks noGrp="1"/>
          </p:cNvGraphicFramePr>
          <p:nvPr>
            <p:ph idx="1"/>
          </p:nvPr>
        </p:nvGraphicFramePr>
        <p:xfrm>
          <a:off x="684213" y="1052513"/>
          <a:ext cx="7775575" cy="5222875"/>
        </p:xfrm>
        <a:graphic>
          <a:graphicData uri="http://schemas.openxmlformats.org/drawingml/2006/table">
            <a:tbl>
              <a:tblPr firstRow="1" firstCol="1" bandRow="1">
                <a:tableStyleId>{5C22544A-7EE6-4342-B048-85BDC9FD1C3A}</a:tableStyleId>
              </a:tblPr>
              <a:tblGrid>
                <a:gridCol w="2015890">
                  <a:extLst>
                    <a:ext uri="{9D8B030D-6E8A-4147-A177-3AD203B41FA5}">
                      <a16:colId xmlns:a16="http://schemas.microsoft.com/office/drawing/2014/main" val="20000"/>
                    </a:ext>
                  </a:extLst>
                </a:gridCol>
                <a:gridCol w="5759685">
                  <a:extLst>
                    <a:ext uri="{9D8B030D-6E8A-4147-A177-3AD203B41FA5}">
                      <a16:colId xmlns:a16="http://schemas.microsoft.com/office/drawing/2014/main" val="20001"/>
                    </a:ext>
                  </a:extLst>
                </a:gridCol>
              </a:tblGrid>
              <a:tr h="307659">
                <a:tc>
                  <a:txBody>
                    <a:bodyPr/>
                    <a:lstStyle/>
                    <a:p>
                      <a:pPr algn="ctr">
                        <a:spcAft>
                          <a:spcPts val="0"/>
                        </a:spcAft>
                      </a:pPr>
                      <a:r>
                        <a:rPr lang="ru-RU" sz="2000" dirty="0">
                          <a:effectLst/>
                        </a:rPr>
                        <a:t>Имя функции</a:t>
                      </a:r>
                      <a:endParaRPr lang="ru-RU" sz="2000" dirty="0">
                        <a:effectLst/>
                        <a:latin typeface="Times New Roman" panose="02020603050405020304" pitchFamily="18" charset="0"/>
                        <a:ea typeface="Batang" panose="02030600000101010101" pitchFamily="18" charset="-127"/>
                      </a:endParaRPr>
                    </a:p>
                  </a:txBody>
                  <a:tcPr marL="1429" marR="1429" marT="1429" marB="1429" anchor="ctr"/>
                </a:tc>
                <a:tc>
                  <a:txBody>
                    <a:bodyPr/>
                    <a:lstStyle/>
                    <a:p>
                      <a:pPr algn="ctr">
                        <a:spcAft>
                          <a:spcPts val="0"/>
                        </a:spcAft>
                      </a:pPr>
                      <a:r>
                        <a:rPr lang="ru-RU" sz="2000">
                          <a:effectLst/>
                        </a:rPr>
                        <a:t>Описание</a:t>
                      </a:r>
                      <a:endParaRPr lang="ru-RU" sz="2000">
                        <a:effectLst/>
                        <a:latin typeface="Times New Roman" panose="02020603050405020304" pitchFamily="18" charset="0"/>
                        <a:ea typeface="Batang" panose="02030600000101010101" pitchFamily="18" charset="-127"/>
                      </a:endParaRPr>
                    </a:p>
                  </a:txBody>
                  <a:tcPr marL="1429" marR="1429" marT="1429" marB="1429" anchor="ctr"/>
                </a:tc>
                <a:extLst>
                  <a:ext uri="{0D108BD9-81ED-4DB2-BD59-A6C34878D82A}">
                    <a16:rowId xmlns:a16="http://schemas.microsoft.com/office/drawing/2014/main" val="10000"/>
                  </a:ext>
                </a:extLst>
              </a:tr>
              <a:tr h="364645">
                <a:tc>
                  <a:txBody>
                    <a:bodyPr/>
                    <a:lstStyle/>
                    <a:p>
                      <a:pPr>
                        <a:spcAft>
                          <a:spcPts val="0"/>
                        </a:spcAft>
                      </a:pPr>
                      <a:r>
                        <a:rPr lang="ru-RU" sz="1400" dirty="0" err="1">
                          <a:effectLst/>
                        </a:rPr>
                        <a:t>abs</a:t>
                      </a:r>
                      <a:endParaRPr lang="ru-RU" sz="1400" dirty="0">
                        <a:effectLst/>
                        <a:latin typeface="Times New Roman" panose="02020603050405020304" pitchFamily="18" charset="0"/>
                        <a:ea typeface="Batang" panose="02030600000101010101" pitchFamily="18" charset="-127"/>
                      </a:endParaRPr>
                    </a:p>
                  </a:txBody>
                  <a:tcPr marL="1429" marR="1429" marT="1429" marB="1429" anchor="ctr"/>
                </a:tc>
                <a:tc>
                  <a:txBody>
                    <a:bodyPr/>
                    <a:lstStyle/>
                    <a:p>
                      <a:pPr>
                        <a:spcAft>
                          <a:spcPts val="0"/>
                        </a:spcAft>
                      </a:pPr>
                      <a:r>
                        <a:rPr lang="ru-RU" sz="1400">
                          <a:effectLst/>
                        </a:rPr>
                        <a:t>Возвращает абсолютную величину (модуль) целого числа</a:t>
                      </a:r>
                      <a:endParaRPr lang="ru-RU" sz="1400">
                        <a:effectLst/>
                        <a:latin typeface="Times New Roman" panose="02020603050405020304" pitchFamily="18" charset="0"/>
                        <a:ea typeface="Batang" panose="02030600000101010101" pitchFamily="18" charset="-127"/>
                      </a:endParaRPr>
                    </a:p>
                  </a:txBody>
                  <a:tcPr marL="1429" marR="1429" marT="1429" marB="1429" anchor="ctr"/>
                </a:tc>
                <a:extLst>
                  <a:ext uri="{0D108BD9-81ED-4DB2-BD59-A6C34878D82A}">
                    <a16:rowId xmlns:a16="http://schemas.microsoft.com/office/drawing/2014/main" val="10001"/>
                  </a:ext>
                </a:extLst>
              </a:tr>
              <a:tr h="216218">
                <a:tc>
                  <a:txBody>
                    <a:bodyPr/>
                    <a:lstStyle/>
                    <a:p>
                      <a:pPr>
                        <a:spcAft>
                          <a:spcPts val="0"/>
                        </a:spcAft>
                      </a:pPr>
                      <a:r>
                        <a:rPr lang="ru-RU" sz="1400" dirty="0" err="1">
                          <a:effectLst/>
                        </a:rPr>
                        <a:t>acos</a:t>
                      </a:r>
                      <a:endParaRPr lang="ru-RU" sz="1400" dirty="0">
                        <a:effectLst/>
                        <a:latin typeface="Times New Roman" panose="02020603050405020304" pitchFamily="18" charset="0"/>
                        <a:ea typeface="Batang" panose="02030600000101010101" pitchFamily="18" charset="-127"/>
                      </a:endParaRPr>
                    </a:p>
                  </a:txBody>
                  <a:tcPr marL="1429" marR="1429" marT="1429" marB="1429" anchor="ctr"/>
                </a:tc>
                <a:tc>
                  <a:txBody>
                    <a:bodyPr/>
                    <a:lstStyle/>
                    <a:p>
                      <a:pPr>
                        <a:spcAft>
                          <a:spcPts val="0"/>
                        </a:spcAft>
                      </a:pPr>
                      <a:r>
                        <a:rPr lang="ru-RU" sz="1400" u="sng" dirty="0">
                          <a:effectLst/>
                          <a:hlinkClick r:id="rId2" tooltip="Арккосинус"/>
                        </a:rPr>
                        <a:t>арккосинус</a:t>
                      </a:r>
                      <a:endParaRPr lang="ru-RU" sz="1400" dirty="0">
                        <a:effectLst/>
                        <a:latin typeface="Times New Roman" panose="02020603050405020304" pitchFamily="18" charset="0"/>
                        <a:ea typeface="Batang" panose="02030600000101010101" pitchFamily="18" charset="-127"/>
                      </a:endParaRPr>
                    </a:p>
                  </a:txBody>
                  <a:tcPr marL="1429" marR="1429" marT="1429" marB="1429" anchor="ctr"/>
                </a:tc>
                <a:extLst>
                  <a:ext uri="{0D108BD9-81ED-4DB2-BD59-A6C34878D82A}">
                    <a16:rowId xmlns:a16="http://schemas.microsoft.com/office/drawing/2014/main" val="10002"/>
                  </a:ext>
                </a:extLst>
              </a:tr>
              <a:tr h="216218">
                <a:tc>
                  <a:txBody>
                    <a:bodyPr/>
                    <a:lstStyle/>
                    <a:p>
                      <a:pPr>
                        <a:spcAft>
                          <a:spcPts val="0"/>
                        </a:spcAft>
                      </a:pPr>
                      <a:r>
                        <a:rPr lang="ru-RU" sz="1400" dirty="0" err="1">
                          <a:effectLst/>
                        </a:rPr>
                        <a:t>asin</a:t>
                      </a:r>
                      <a:endParaRPr lang="ru-RU" sz="1400" dirty="0">
                        <a:effectLst/>
                        <a:latin typeface="Times New Roman" panose="02020603050405020304" pitchFamily="18" charset="0"/>
                        <a:ea typeface="Batang" panose="02030600000101010101" pitchFamily="18" charset="-127"/>
                      </a:endParaRPr>
                    </a:p>
                  </a:txBody>
                  <a:tcPr marL="1429" marR="1429" marT="1429" marB="1429" anchor="ctr"/>
                </a:tc>
                <a:tc>
                  <a:txBody>
                    <a:bodyPr/>
                    <a:lstStyle/>
                    <a:p>
                      <a:pPr>
                        <a:spcAft>
                          <a:spcPts val="0"/>
                        </a:spcAft>
                      </a:pPr>
                      <a:r>
                        <a:rPr lang="ru-RU" sz="1400" u="sng" dirty="0">
                          <a:effectLst/>
                          <a:hlinkClick r:id="rId3" tooltip="Арксинус"/>
                        </a:rPr>
                        <a:t>арксинус</a:t>
                      </a:r>
                      <a:endParaRPr lang="ru-RU" sz="1400" dirty="0">
                        <a:effectLst/>
                        <a:latin typeface="Times New Roman" panose="02020603050405020304" pitchFamily="18" charset="0"/>
                        <a:ea typeface="Batang" panose="02030600000101010101" pitchFamily="18" charset="-127"/>
                      </a:endParaRPr>
                    </a:p>
                  </a:txBody>
                  <a:tcPr marL="1429" marR="1429" marT="1429" marB="1429" anchor="ctr"/>
                </a:tc>
                <a:extLst>
                  <a:ext uri="{0D108BD9-81ED-4DB2-BD59-A6C34878D82A}">
                    <a16:rowId xmlns:a16="http://schemas.microsoft.com/office/drawing/2014/main" val="10003"/>
                  </a:ext>
                </a:extLst>
              </a:tr>
              <a:tr h="216218">
                <a:tc>
                  <a:txBody>
                    <a:bodyPr/>
                    <a:lstStyle/>
                    <a:p>
                      <a:pPr>
                        <a:spcAft>
                          <a:spcPts val="0"/>
                        </a:spcAft>
                      </a:pPr>
                      <a:r>
                        <a:rPr lang="ru-RU" sz="1400">
                          <a:effectLst/>
                        </a:rPr>
                        <a:t>atan</a:t>
                      </a:r>
                      <a:endParaRPr lang="ru-RU" sz="1400">
                        <a:effectLst/>
                        <a:latin typeface="Times New Roman" panose="02020603050405020304" pitchFamily="18" charset="0"/>
                        <a:ea typeface="Batang" panose="02030600000101010101" pitchFamily="18" charset="-127"/>
                      </a:endParaRPr>
                    </a:p>
                  </a:txBody>
                  <a:tcPr marL="1429" marR="1429" marT="1429" marB="1429" anchor="ctr"/>
                </a:tc>
                <a:tc>
                  <a:txBody>
                    <a:bodyPr/>
                    <a:lstStyle/>
                    <a:p>
                      <a:pPr>
                        <a:spcAft>
                          <a:spcPts val="0"/>
                        </a:spcAft>
                      </a:pPr>
                      <a:r>
                        <a:rPr lang="ru-RU" sz="1400" u="sng" dirty="0">
                          <a:effectLst/>
                          <a:hlinkClick r:id="rId4" tooltip="Арктангенс"/>
                        </a:rPr>
                        <a:t>арктангенс</a:t>
                      </a:r>
                      <a:endParaRPr lang="ru-RU" sz="1400" dirty="0">
                        <a:effectLst/>
                        <a:latin typeface="Times New Roman" panose="02020603050405020304" pitchFamily="18" charset="0"/>
                        <a:ea typeface="Batang" panose="02030600000101010101" pitchFamily="18" charset="-127"/>
                      </a:endParaRPr>
                    </a:p>
                  </a:txBody>
                  <a:tcPr marL="1429" marR="1429" marT="1429" marB="1429" anchor="ctr"/>
                </a:tc>
                <a:extLst>
                  <a:ext uri="{0D108BD9-81ED-4DB2-BD59-A6C34878D82A}">
                    <a16:rowId xmlns:a16="http://schemas.microsoft.com/office/drawing/2014/main" val="10004"/>
                  </a:ext>
                </a:extLst>
              </a:tr>
              <a:tr h="364645">
                <a:tc>
                  <a:txBody>
                    <a:bodyPr/>
                    <a:lstStyle/>
                    <a:p>
                      <a:pPr>
                        <a:spcAft>
                          <a:spcPts val="0"/>
                        </a:spcAft>
                      </a:pPr>
                      <a:r>
                        <a:rPr lang="ru-RU" sz="1400">
                          <a:effectLst/>
                        </a:rPr>
                        <a:t>ceil</a:t>
                      </a:r>
                      <a:endParaRPr lang="ru-RU" sz="1400">
                        <a:effectLst/>
                        <a:latin typeface="Times New Roman" panose="02020603050405020304" pitchFamily="18" charset="0"/>
                        <a:ea typeface="Batang" panose="02030600000101010101" pitchFamily="18" charset="-127"/>
                      </a:endParaRPr>
                    </a:p>
                  </a:txBody>
                  <a:tcPr marL="1429" marR="1429" marT="1429" marB="1429" anchor="ctr"/>
                </a:tc>
                <a:tc>
                  <a:txBody>
                    <a:bodyPr/>
                    <a:lstStyle/>
                    <a:p>
                      <a:pPr>
                        <a:spcAft>
                          <a:spcPts val="0"/>
                        </a:spcAft>
                      </a:pPr>
                      <a:r>
                        <a:rPr lang="ru-RU" sz="1400" u="sng" dirty="0">
                          <a:effectLst/>
                          <a:hlinkClick r:id="rId5" tooltip="Округление"/>
                        </a:rPr>
                        <a:t>округление</a:t>
                      </a:r>
                      <a:r>
                        <a:rPr lang="ru-RU" sz="1400" dirty="0">
                          <a:effectLst/>
                        </a:rPr>
                        <a:t> до ближайшего большего целого числа</a:t>
                      </a:r>
                      <a:endParaRPr lang="ru-RU" sz="1400" dirty="0">
                        <a:effectLst/>
                        <a:latin typeface="Times New Roman" panose="02020603050405020304" pitchFamily="18" charset="0"/>
                        <a:ea typeface="Batang" panose="02030600000101010101" pitchFamily="18" charset="-127"/>
                      </a:endParaRPr>
                    </a:p>
                  </a:txBody>
                  <a:tcPr marL="1429" marR="1429" marT="1429" marB="1429" anchor="ctr"/>
                </a:tc>
                <a:extLst>
                  <a:ext uri="{0D108BD9-81ED-4DB2-BD59-A6C34878D82A}">
                    <a16:rowId xmlns:a16="http://schemas.microsoft.com/office/drawing/2014/main" val="10005"/>
                  </a:ext>
                </a:extLst>
              </a:tr>
              <a:tr h="216218">
                <a:tc>
                  <a:txBody>
                    <a:bodyPr/>
                    <a:lstStyle/>
                    <a:p>
                      <a:pPr>
                        <a:spcAft>
                          <a:spcPts val="0"/>
                        </a:spcAft>
                      </a:pPr>
                      <a:r>
                        <a:rPr lang="ru-RU" sz="1400">
                          <a:effectLst/>
                        </a:rPr>
                        <a:t>cos</a:t>
                      </a:r>
                      <a:endParaRPr lang="ru-RU" sz="1400">
                        <a:effectLst/>
                        <a:latin typeface="Times New Roman" panose="02020603050405020304" pitchFamily="18" charset="0"/>
                        <a:ea typeface="Batang" panose="02030600000101010101" pitchFamily="18" charset="-127"/>
                      </a:endParaRPr>
                    </a:p>
                  </a:txBody>
                  <a:tcPr marL="1429" marR="1429" marT="1429" marB="1429" anchor="ctr"/>
                </a:tc>
                <a:tc>
                  <a:txBody>
                    <a:bodyPr/>
                    <a:lstStyle/>
                    <a:p>
                      <a:pPr>
                        <a:spcAft>
                          <a:spcPts val="0"/>
                        </a:spcAft>
                      </a:pPr>
                      <a:r>
                        <a:rPr lang="ru-RU" sz="1400" u="sng" dirty="0">
                          <a:effectLst/>
                          <a:hlinkClick r:id="rId6" tooltip="Косинус"/>
                        </a:rPr>
                        <a:t>косинус</a:t>
                      </a:r>
                      <a:endParaRPr lang="ru-RU" sz="1400" dirty="0">
                        <a:effectLst/>
                        <a:latin typeface="Times New Roman" panose="02020603050405020304" pitchFamily="18" charset="0"/>
                        <a:ea typeface="Batang" panose="02030600000101010101" pitchFamily="18" charset="-127"/>
                      </a:endParaRPr>
                    </a:p>
                  </a:txBody>
                  <a:tcPr marL="1429" marR="1429" marT="1429" marB="1429" anchor="ctr"/>
                </a:tc>
                <a:extLst>
                  <a:ext uri="{0D108BD9-81ED-4DB2-BD59-A6C34878D82A}">
                    <a16:rowId xmlns:a16="http://schemas.microsoft.com/office/drawing/2014/main" val="10006"/>
                  </a:ext>
                </a:extLst>
              </a:tr>
              <a:tr h="216218">
                <a:tc>
                  <a:txBody>
                    <a:bodyPr/>
                    <a:lstStyle/>
                    <a:p>
                      <a:pPr>
                        <a:spcAft>
                          <a:spcPts val="0"/>
                        </a:spcAft>
                      </a:pPr>
                      <a:r>
                        <a:rPr lang="ru-RU" sz="1400">
                          <a:effectLst/>
                        </a:rPr>
                        <a:t>cosh</a:t>
                      </a:r>
                      <a:endParaRPr lang="ru-RU" sz="1400">
                        <a:effectLst/>
                        <a:latin typeface="Times New Roman" panose="02020603050405020304" pitchFamily="18" charset="0"/>
                        <a:ea typeface="Batang" panose="02030600000101010101" pitchFamily="18" charset="-127"/>
                      </a:endParaRPr>
                    </a:p>
                  </a:txBody>
                  <a:tcPr marL="1429" marR="1429" marT="1429" marB="1429" anchor="ctr"/>
                </a:tc>
                <a:tc>
                  <a:txBody>
                    <a:bodyPr/>
                    <a:lstStyle/>
                    <a:p>
                      <a:pPr>
                        <a:spcAft>
                          <a:spcPts val="0"/>
                        </a:spcAft>
                      </a:pPr>
                      <a:r>
                        <a:rPr lang="ru-RU" sz="1400" u="sng" dirty="0">
                          <a:effectLst/>
                          <a:hlinkClick r:id="rId7" tooltip="Гиперболический косинус"/>
                        </a:rPr>
                        <a:t>гиперболический косинус</a:t>
                      </a:r>
                      <a:endParaRPr lang="ru-RU" sz="1400" dirty="0">
                        <a:effectLst/>
                        <a:latin typeface="Times New Roman" panose="02020603050405020304" pitchFamily="18" charset="0"/>
                        <a:ea typeface="Batang" panose="02030600000101010101" pitchFamily="18" charset="-127"/>
                      </a:endParaRPr>
                    </a:p>
                  </a:txBody>
                  <a:tcPr marL="1429" marR="1429" marT="1429" marB="1429" anchor="ctr"/>
                </a:tc>
                <a:extLst>
                  <a:ext uri="{0D108BD9-81ED-4DB2-BD59-A6C34878D82A}">
                    <a16:rowId xmlns:a16="http://schemas.microsoft.com/office/drawing/2014/main" val="10007"/>
                  </a:ext>
                </a:extLst>
              </a:tr>
              <a:tr h="216218">
                <a:tc>
                  <a:txBody>
                    <a:bodyPr/>
                    <a:lstStyle/>
                    <a:p>
                      <a:pPr>
                        <a:spcAft>
                          <a:spcPts val="0"/>
                        </a:spcAft>
                      </a:pPr>
                      <a:r>
                        <a:rPr lang="ru-RU" sz="1400">
                          <a:effectLst/>
                        </a:rPr>
                        <a:t>exp</a:t>
                      </a:r>
                      <a:endParaRPr lang="ru-RU" sz="1400">
                        <a:effectLst/>
                        <a:latin typeface="Times New Roman" panose="02020603050405020304" pitchFamily="18" charset="0"/>
                        <a:ea typeface="Batang" panose="02030600000101010101" pitchFamily="18" charset="-127"/>
                      </a:endParaRPr>
                    </a:p>
                  </a:txBody>
                  <a:tcPr marL="1429" marR="1429" marT="1429" marB="1429" anchor="ctr"/>
                </a:tc>
                <a:tc>
                  <a:txBody>
                    <a:bodyPr/>
                    <a:lstStyle/>
                    <a:p>
                      <a:pPr>
                        <a:spcAft>
                          <a:spcPts val="0"/>
                        </a:spcAft>
                      </a:pPr>
                      <a:r>
                        <a:rPr lang="ru-RU" sz="1400" dirty="0">
                          <a:effectLst/>
                        </a:rPr>
                        <a:t>вычисление </a:t>
                      </a:r>
                      <a:r>
                        <a:rPr lang="ru-RU" sz="1400" u="sng" dirty="0">
                          <a:effectLst/>
                          <a:hlinkClick r:id="rId8" tooltip="Экспонента"/>
                        </a:rPr>
                        <a:t>экспоненты</a:t>
                      </a:r>
                      <a:endParaRPr lang="ru-RU" sz="1400" dirty="0">
                        <a:effectLst/>
                        <a:latin typeface="Times New Roman" panose="02020603050405020304" pitchFamily="18" charset="0"/>
                        <a:ea typeface="Batang" panose="02030600000101010101" pitchFamily="18" charset="-127"/>
                      </a:endParaRPr>
                    </a:p>
                  </a:txBody>
                  <a:tcPr marL="1429" marR="1429" marT="1429" marB="1429" anchor="ctr"/>
                </a:tc>
                <a:extLst>
                  <a:ext uri="{0D108BD9-81ED-4DB2-BD59-A6C34878D82A}">
                    <a16:rowId xmlns:a16="http://schemas.microsoft.com/office/drawing/2014/main" val="10008"/>
                  </a:ext>
                </a:extLst>
              </a:tr>
              <a:tr h="364645">
                <a:tc>
                  <a:txBody>
                    <a:bodyPr/>
                    <a:lstStyle/>
                    <a:p>
                      <a:pPr>
                        <a:spcAft>
                          <a:spcPts val="0"/>
                        </a:spcAft>
                      </a:pPr>
                      <a:r>
                        <a:rPr lang="ru-RU" sz="1400" dirty="0" err="1">
                          <a:effectLst/>
                        </a:rPr>
                        <a:t>fabs</a:t>
                      </a:r>
                      <a:endParaRPr lang="ru-RU" sz="1400" dirty="0">
                        <a:effectLst/>
                        <a:latin typeface="Times New Roman" panose="02020603050405020304" pitchFamily="18" charset="0"/>
                        <a:ea typeface="Batang" panose="02030600000101010101" pitchFamily="18" charset="-127"/>
                      </a:endParaRPr>
                    </a:p>
                  </a:txBody>
                  <a:tcPr marL="1429" marR="1429" marT="1429" marB="1429" anchor="ctr"/>
                </a:tc>
                <a:tc>
                  <a:txBody>
                    <a:bodyPr/>
                    <a:lstStyle/>
                    <a:p>
                      <a:pPr>
                        <a:spcAft>
                          <a:spcPts val="0"/>
                        </a:spcAft>
                      </a:pPr>
                      <a:r>
                        <a:rPr lang="ru-RU" sz="1400" u="sng" dirty="0">
                          <a:effectLst/>
                          <a:hlinkClick r:id="rId9" tooltip="Абсолютная величина"/>
                        </a:rPr>
                        <a:t>абсолютная величина</a:t>
                      </a:r>
                      <a:r>
                        <a:rPr lang="ru-RU" sz="1400" dirty="0">
                          <a:effectLst/>
                        </a:rPr>
                        <a:t> (для чисел с </a:t>
                      </a:r>
                      <a:r>
                        <a:rPr lang="ru-RU" sz="1400" u="sng" dirty="0">
                          <a:effectLst/>
                          <a:hlinkClick r:id="rId10" tooltip="Плавающая точка"/>
                        </a:rPr>
                        <a:t>плавающей точкой</a:t>
                      </a:r>
                      <a:r>
                        <a:rPr lang="ru-RU" sz="1400" dirty="0">
                          <a:effectLst/>
                        </a:rPr>
                        <a:t>)</a:t>
                      </a:r>
                      <a:endParaRPr lang="ru-RU" sz="1400" dirty="0">
                        <a:effectLst/>
                        <a:latin typeface="Times New Roman" panose="02020603050405020304" pitchFamily="18" charset="0"/>
                        <a:ea typeface="Batang" panose="02030600000101010101" pitchFamily="18" charset="-127"/>
                      </a:endParaRPr>
                    </a:p>
                  </a:txBody>
                  <a:tcPr marL="1429" marR="1429" marT="1429" marB="1429" anchor="ctr"/>
                </a:tc>
                <a:extLst>
                  <a:ext uri="{0D108BD9-81ED-4DB2-BD59-A6C34878D82A}">
                    <a16:rowId xmlns:a16="http://schemas.microsoft.com/office/drawing/2014/main" val="10009"/>
                  </a:ext>
                </a:extLst>
              </a:tr>
              <a:tr h="364645">
                <a:tc>
                  <a:txBody>
                    <a:bodyPr/>
                    <a:lstStyle/>
                    <a:p>
                      <a:pPr>
                        <a:spcAft>
                          <a:spcPts val="0"/>
                        </a:spcAft>
                      </a:pPr>
                      <a:r>
                        <a:rPr lang="ru-RU" sz="1400">
                          <a:effectLst/>
                        </a:rPr>
                        <a:t>floor</a:t>
                      </a:r>
                      <a:endParaRPr lang="ru-RU" sz="1400">
                        <a:effectLst/>
                        <a:latin typeface="Times New Roman" panose="02020603050405020304" pitchFamily="18" charset="0"/>
                        <a:ea typeface="Batang" panose="02030600000101010101" pitchFamily="18" charset="-127"/>
                      </a:endParaRPr>
                    </a:p>
                  </a:txBody>
                  <a:tcPr marL="1429" marR="1429" marT="1429" marB="1429" anchor="ctr"/>
                </a:tc>
                <a:tc>
                  <a:txBody>
                    <a:bodyPr/>
                    <a:lstStyle/>
                    <a:p>
                      <a:pPr>
                        <a:spcAft>
                          <a:spcPts val="0"/>
                        </a:spcAft>
                      </a:pPr>
                      <a:r>
                        <a:rPr lang="ru-RU" sz="1400" u="sng" dirty="0">
                          <a:effectLst/>
                          <a:hlinkClick r:id="rId5" tooltip="Округление"/>
                        </a:rPr>
                        <a:t>округление</a:t>
                      </a:r>
                      <a:r>
                        <a:rPr lang="ru-RU" sz="1400" dirty="0">
                          <a:effectLst/>
                        </a:rPr>
                        <a:t> до ближайшего меньшего целого числа</a:t>
                      </a:r>
                      <a:endParaRPr lang="ru-RU" sz="1400" dirty="0">
                        <a:effectLst/>
                        <a:latin typeface="Times New Roman" panose="02020603050405020304" pitchFamily="18" charset="0"/>
                        <a:ea typeface="Batang" panose="02030600000101010101" pitchFamily="18" charset="-127"/>
                      </a:endParaRPr>
                    </a:p>
                  </a:txBody>
                  <a:tcPr marL="1429" marR="1429" marT="1429" marB="1429" anchor="ctr"/>
                </a:tc>
                <a:extLst>
                  <a:ext uri="{0D108BD9-81ED-4DB2-BD59-A6C34878D82A}">
                    <a16:rowId xmlns:a16="http://schemas.microsoft.com/office/drawing/2014/main" val="10010"/>
                  </a:ext>
                </a:extLst>
              </a:tr>
              <a:tr h="429579">
                <a:tc>
                  <a:txBody>
                    <a:bodyPr/>
                    <a:lstStyle/>
                    <a:p>
                      <a:pPr>
                        <a:spcAft>
                          <a:spcPts val="0"/>
                        </a:spcAft>
                      </a:pPr>
                      <a:r>
                        <a:rPr lang="ru-RU" sz="1400" dirty="0" err="1">
                          <a:effectLst/>
                        </a:rPr>
                        <a:t>fmod</a:t>
                      </a:r>
                      <a:endParaRPr lang="ru-RU" sz="1400" dirty="0">
                        <a:effectLst/>
                        <a:latin typeface="Times New Roman" panose="02020603050405020304" pitchFamily="18" charset="0"/>
                        <a:ea typeface="Batang" panose="02030600000101010101" pitchFamily="18" charset="-127"/>
                      </a:endParaRPr>
                    </a:p>
                  </a:txBody>
                  <a:tcPr marL="1429" marR="1429" marT="1429" marB="1429" anchor="ctr"/>
                </a:tc>
                <a:tc>
                  <a:txBody>
                    <a:bodyPr/>
                    <a:lstStyle/>
                    <a:p>
                      <a:pPr>
                        <a:spcAft>
                          <a:spcPts val="0"/>
                        </a:spcAft>
                      </a:pPr>
                      <a:r>
                        <a:rPr lang="ru-RU" sz="1400" dirty="0">
                          <a:effectLst/>
                        </a:rPr>
                        <a:t>вычисление </a:t>
                      </a:r>
                      <a:r>
                        <a:rPr lang="ru-RU" sz="1400" u="sng" dirty="0">
                          <a:effectLst/>
                          <a:hlinkClick r:id="rId11" tooltip="Деление с остатком"/>
                        </a:rPr>
                        <a:t>остатка от деления</a:t>
                      </a:r>
                      <a:r>
                        <a:rPr lang="ru-RU" sz="1400" dirty="0">
                          <a:effectLst/>
                        </a:rPr>
                        <a:t> нацело для чисел с плавающей точкой</a:t>
                      </a:r>
                      <a:endParaRPr lang="ru-RU" sz="1400" dirty="0">
                        <a:effectLst/>
                        <a:latin typeface="Times New Roman" panose="02020603050405020304" pitchFamily="18" charset="0"/>
                        <a:ea typeface="Batang" panose="02030600000101010101" pitchFamily="18" charset="-127"/>
                      </a:endParaRPr>
                    </a:p>
                  </a:txBody>
                  <a:tcPr marL="1429" marR="1429" marT="1429" marB="1429" anchor="ctr"/>
                </a:tc>
                <a:extLst>
                  <a:ext uri="{0D108BD9-81ED-4DB2-BD59-A6C34878D82A}">
                    <a16:rowId xmlns:a16="http://schemas.microsoft.com/office/drawing/2014/main" val="10011"/>
                  </a:ext>
                </a:extLst>
              </a:tr>
              <a:tr h="216218">
                <a:tc>
                  <a:txBody>
                    <a:bodyPr/>
                    <a:lstStyle/>
                    <a:p>
                      <a:pPr>
                        <a:spcAft>
                          <a:spcPts val="0"/>
                        </a:spcAft>
                      </a:pPr>
                      <a:r>
                        <a:rPr lang="ru-RU" sz="1400">
                          <a:effectLst/>
                        </a:rPr>
                        <a:t>log</a:t>
                      </a:r>
                      <a:endParaRPr lang="ru-RU" sz="1400">
                        <a:effectLst/>
                        <a:latin typeface="Times New Roman" panose="02020603050405020304" pitchFamily="18" charset="0"/>
                        <a:ea typeface="Batang" panose="02030600000101010101" pitchFamily="18" charset="-127"/>
                      </a:endParaRPr>
                    </a:p>
                  </a:txBody>
                  <a:tcPr marL="1429" marR="1429" marT="1429" marB="1429" anchor="ctr"/>
                </a:tc>
                <a:tc>
                  <a:txBody>
                    <a:bodyPr/>
                    <a:lstStyle/>
                    <a:p>
                      <a:pPr>
                        <a:spcAft>
                          <a:spcPts val="0"/>
                        </a:spcAft>
                      </a:pPr>
                      <a:r>
                        <a:rPr lang="ru-RU" sz="1400" u="sng" dirty="0">
                          <a:effectLst/>
                          <a:hlinkClick r:id="rId12" tooltip="Натуральный логарифм"/>
                        </a:rPr>
                        <a:t>натуральный логарифм</a:t>
                      </a:r>
                      <a:endParaRPr lang="ru-RU" sz="1400" dirty="0">
                        <a:effectLst/>
                        <a:latin typeface="Times New Roman" panose="02020603050405020304" pitchFamily="18" charset="0"/>
                        <a:ea typeface="Batang" panose="02030600000101010101" pitchFamily="18" charset="-127"/>
                      </a:endParaRPr>
                    </a:p>
                  </a:txBody>
                  <a:tcPr marL="1429" marR="1429" marT="1429" marB="1429" anchor="ctr"/>
                </a:tc>
                <a:extLst>
                  <a:ext uri="{0D108BD9-81ED-4DB2-BD59-A6C34878D82A}">
                    <a16:rowId xmlns:a16="http://schemas.microsoft.com/office/drawing/2014/main" val="10012"/>
                  </a:ext>
                </a:extLst>
              </a:tr>
              <a:tr h="216218">
                <a:tc>
                  <a:txBody>
                    <a:bodyPr/>
                    <a:lstStyle/>
                    <a:p>
                      <a:pPr>
                        <a:spcAft>
                          <a:spcPts val="0"/>
                        </a:spcAft>
                      </a:pPr>
                      <a:r>
                        <a:rPr lang="en-US" sz="1400" dirty="0" smtClean="0">
                          <a:effectLst/>
                        </a:rPr>
                        <a:t>L</a:t>
                      </a:r>
                      <a:r>
                        <a:rPr lang="ru-RU" sz="1400" dirty="0" smtClean="0">
                          <a:effectLst/>
                        </a:rPr>
                        <a:t>og10</a:t>
                      </a:r>
                      <a:endParaRPr lang="ru-RU" sz="1400" dirty="0">
                        <a:effectLst/>
                        <a:latin typeface="Times New Roman" panose="02020603050405020304" pitchFamily="18" charset="0"/>
                        <a:ea typeface="Batang" panose="02030600000101010101" pitchFamily="18" charset="-127"/>
                      </a:endParaRPr>
                    </a:p>
                  </a:txBody>
                  <a:tcPr marL="1429" marR="1429" marT="1429" marB="1429" anchor="ctr"/>
                </a:tc>
                <a:tc>
                  <a:txBody>
                    <a:bodyPr/>
                    <a:lstStyle/>
                    <a:p>
                      <a:pPr>
                        <a:spcAft>
                          <a:spcPts val="0"/>
                        </a:spcAft>
                      </a:pPr>
                      <a:r>
                        <a:rPr lang="ru-RU" sz="1400" u="sng" dirty="0">
                          <a:effectLst/>
                          <a:hlinkClick r:id="rId13" tooltip="Логарифм"/>
                        </a:rPr>
                        <a:t>логарифм по основанию 10</a:t>
                      </a:r>
                      <a:endParaRPr lang="ru-RU" sz="1400" dirty="0">
                        <a:effectLst/>
                        <a:latin typeface="Times New Roman" panose="02020603050405020304" pitchFamily="18" charset="0"/>
                        <a:ea typeface="Batang" panose="02030600000101010101" pitchFamily="18" charset="-127"/>
                      </a:endParaRPr>
                    </a:p>
                  </a:txBody>
                  <a:tcPr marL="1429" marR="1429" marT="1429" marB="1429" anchor="ctr"/>
                </a:tc>
                <a:extLst>
                  <a:ext uri="{0D108BD9-81ED-4DB2-BD59-A6C34878D82A}">
                    <a16:rowId xmlns:a16="http://schemas.microsoft.com/office/drawing/2014/main" val="10013"/>
                  </a:ext>
                </a:extLst>
              </a:tr>
              <a:tr h="216218">
                <a:tc>
                  <a:txBody>
                    <a:bodyPr/>
                    <a:lstStyle/>
                    <a:p>
                      <a:pPr>
                        <a:spcAft>
                          <a:spcPts val="0"/>
                        </a:spcAft>
                      </a:pPr>
                      <a:r>
                        <a:rPr lang="ru-RU" sz="1400" dirty="0" err="1">
                          <a:effectLst/>
                        </a:rPr>
                        <a:t>pow</a:t>
                      </a:r>
                      <a:r>
                        <a:rPr lang="ru-RU" sz="1400" dirty="0">
                          <a:effectLst/>
                        </a:rPr>
                        <a:t>(</a:t>
                      </a:r>
                      <a:r>
                        <a:rPr lang="ru-RU" sz="1400" dirty="0" err="1">
                          <a:effectLst/>
                        </a:rPr>
                        <a:t>x,y</a:t>
                      </a:r>
                      <a:r>
                        <a:rPr lang="ru-RU" sz="1400" dirty="0">
                          <a:effectLst/>
                        </a:rPr>
                        <a:t>)</a:t>
                      </a:r>
                      <a:endParaRPr lang="ru-RU" sz="1400" dirty="0">
                        <a:effectLst/>
                        <a:latin typeface="Times New Roman" panose="02020603050405020304" pitchFamily="18" charset="0"/>
                        <a:ea typeface="Batang" panose="02030600000101010101" pitchFamily="18" charset="-127"/>
                      </a:endParaRPr>
                    </a:p>
                  </a:txBody>
                  <a:tcPr marL="1429" marR="1429" marT="1429" marB="1429" anchor="ctr"/>
                </a:tc>
                <a:tc>
                  <a:txBody>
                    <a:bodyPr/>
                    <a:lstStyle/>
                    <a:p>
                      <a:pPr>
                        <a:spcAft>
                          <a:spcPts val="0"/>
                        </a:spcAft>
                      </a:pPr>
                      <a:r>
                        <a:rPr lang="ru-RU" sz="1400" dirty="0">
                          <a:effectLst/>
                        </a:rPr>
                        <a:t>результат возведения x в степень y, </a:t>
                      </a:r>
                      <a:r>
                        <a:rPr lang="ru-RU" sz="1400" dirty="0" err="1">
                          <a:effectLst/>
                        </a:rPr>
                        <a:t>x</a:t>
                      </a:r>
                      <a:r>
                        <a:rPr lang="ru-RU" sz="1400" baseline="30000" dirty="0" err="1">
                          <a:effectLst/>
                        </a:rPr>
                        <a:t>y</a:t>
                      </a:r>
                      <a:endParaRPr lang="ru-RU" sz="1400" dirty="0">
                        <a:effectLst/>
                        <a:latin typeface="Times New Roman" panose="02020603050405020304" pitchFamily="18" charset="0"/>
                        <a:ea typeface="Batang" panose="02030600000101010101" pitchFamily="18" charset="-127"/>
                      </a:endParaRPr>
                    </a:p>
                  </a:txBody>
                  <a:tcPr marL="1429" marR="1429" marT="1429" marB="1429" anchor="ctr"/>
                </a:tc>
                <a:extLst>
                  <a:ext uri="{0D108BD9-81ED-4DB2-BD59-A6C34878D82A}">
                    <a16:rowId xmlns:a16="http://schemas.microsoft.com/office/drawing/2014/main" val="10014"/>
                  </a:ext>
                </a:extLst>
              </a:tr>
              <a:tr h="216218">
                <a:tc>
                  <a:txBody>
                    <a:bodyPr/>
                    <a:lstStyle/>
                    <a:p>
                      <a:pPr>
                        <a:spcAft>
                          <a:spcPts val="0"/>
                        </a:spcAft>
                      </a:pPr>
                      <a:r>
                        <a:rPr lang="ru-RU" sz="1400" dirty="0" err="1">
                          <a:effectLst/>
                        </a:rPr>
                        <a:t>sin</a:t>
                      </a:r>
                      <a:endParaRPr lang="ru-RU" sz="1400" dirty="0">
                        <a:effectLst/>
                        <a:latin typeface="Times New Roman" panose="02020603050405020304" pitchFamily="18" charset="0"/>
                        <a:ea typeface="Batang" panose="02030600000101010101" pitchFamily="18" charset="-127"/>
                      </a:endParaRPr>
                    </a:p>
                  </a:txBody>
                  <a:tcPr marL="1429" marR="1429" marT="1429" marB="1429" anchor="ctr"/>
                </a:tc>
                <a:tc>
                  <a:txBody>
                    <a:bodyPr/>
                    <a:lstStyle/>
                    <a:p>
                      <a:pPr>
                        <a:spcAft>
                          <a:spcPts val="0"/>
                        </a:spcAft>
                      </a:pPr>
                      <a:r>
                        <a:rPr lang="ru-RU" sz="1400" u="sng" dirty="0">
                          <a:effectLst/>
                          <a:hlinkClick r:id="rId14" tooltip="Синус"/>
                        </a:rPr>
                        <a:t>синус</a:t>
                      </a:r>
                      <a:endParaRPr lang="ru-RU" sz="1400" dirty="0">
                        <a:effectLst/>
                        <a:latin typeface="Times New Roman" panose="02020603050405020304" pitchFamily="18" charset="0"/>
                        <a:ea typeface="Batang" panose="02030600000101010101" pitchFamily="18" charset="-127"/>
                      </a:endParaRPr>
                    </a:p>
                  </a:txBody>
                  <a:tcPr marL="1429" marR="1429" marT="1429" marB="1429" anchor="ctr"/>
                </a:tc>
                <a:extLst>
                  <a:ext uri="{0D108BD9-81ED-4DB2-BD59-A6C34878D82A}">
                    <a16:rowId xmlns:a16="http://schemas.microsoft.com/office/drawing/2014/main" val="10015"/>
                  </a:ext>
                </a:extLst>
              </a:tr>
              <a:tr h="216218">
                <a:tc>
                  <a:txBody>
                    <a:bodyPr/>
                    <a:lstStyle/>
                    <a:p>
                      <a:pPr>
                        <a:spcAft>
                          <a:spcPts val="0"/>
                        </a:spcAft>
                      </a:pPr>
                      <a:r>
                        <a:rPr lang="ru-RU" sz="1400">
                          <a:effectLst/>
                        </a:rPr>
                        <a:t>sinh</a:t>
                      </a:r>
                      <a:endParaRPr lang="ru-RU" sz="1400">
                        <a:effectLst/>
                        <a:latin typeface="Times New Roman" panose="02020603050405020304" pitchFamily="18" charset="0"/>
                        <a:ea typeface="Batang" panose="02030600000101010101" pitchFamily="18" charset="-127"/>
                      </a:endParaRPr>
                    </a:p>
                  </a:txBody>
                  <a:tcPr marL="1429" marR="1429" marT="1429" marB="1429" anchor="ctr"/>
                </a:tc>
                <a:tc>
                  <a:txBody>
                    <a:bodyPr/>
                    <a:lstStyle/>
                    <a:p>
                      <a:pPr>
                        <a:spcAft>
                          <a:spcPts val="0"/>
                        </a:spcAft>
                      </a:pPr>
                      <a:r>
                        <a:rPr lang="ru-RU" sz="1400" u="sng" dirty="0">
                          <a:effectLst/>
                          <a:hlinkClick r:id="rId15" tooltip="Гиперболический синус"/>
                        </a:rPr>
                        <a:t>гиперболический синус</a:t>
                      </a:r>
                      <a:endParaRPr lang="ru-RU" sz="1400" dirty="0">
                        <a:effectLst/>
                        <a:latin typeface="Times New Roman" panose="02020603050405020304" pitchFamily="18" charset="0"/>
                        <a:ea typeface="Batang" panose="02030600000101010101" pitchFamily="18" charset="-127"/>
                      </a:endParaRPr>
                    </a:p>
                  </a:txBody>
                  <a:tcPr marL="1429" marR="1429" marT="1429" marB="1429" anchor="ctr"/>
                </a:tc>
                <a:extLst>
                  <a:ext uri="{0D108BD9-81ED-4DB2-BD59-A6C34878D82A}">
                    <a16:rowId xmlns:a16="http://schemas.microsoft.com/office/drawing/2014/main" val="10016"/>
                  </a:ext>
                </a:extLst>
              </a:tr>
              <a:tr h="216218">
                <a:tc>
                  <a:txBody>
                    <a:bodyPr/>
                    <a:lstStyle/>
                    <a:p>
                      <a:pPr>
                        <a:spcAft>
                          <a:spcPts val="0"/>
                        </a:spcAft>
                      </a:pPr>
                      <a:r>
                        <a:rPr lang="ru-RU" sz="1400" dirty="0" err="1">
                          <a:effectLst/>
                        </a:rPr>
                        <a:t>sqrt</a:t>
                      </a:r>
                      <a:endParaRPr lang="ru-RU" sz="1400" dirty="0">
                        <a:effectLst/>
                        <a:latin typeface="Times New Roman" panose="02020603050405020304" pitchFamily="18" charset="0"/>
                        <a:ea typeface="Batang" panose="02030600000101010101" pitchFamily="18" charset="-127"/>
                      </a:endParaRPr>
                    </a:p>
                  </a:txBody>
                  <a:tcPr marL="1429" marR="1429" marT="1429" marB="1429" anchor="ctr"/>
                </a:tc>
                <a:tc>
                  <a:txBody>
                    <a:bodyPr/>
                    <a:lstStyle/>
                    <a:p>
                      <a:pPr>
                        <a:spcAft>
                          <a:spcPts val="0"/>
                        </a:spcAft>
                      </a:pPr>
                      <a:r>
                        <a:rPr lang="ru-RU" sz="1400" u="sng" dirty="0">
                          <a:effectLst/>
                          <a:hlinkClick r:id="rId16" tooltip="Квадратный корень"/>
                        </a:rPr>
                        <a:t>квадратный корень</a:t>
                      </a:r>
                      <a:endParaRPr lang="ru-RU" sz="1400" dirty="0">
                        <a:effectLst/>
                        <a:latin typeface="Times New Roman" panose="02020603050405020304" pitchFamily="18" charset="0"/>
                        <a:ea typeface="Batang" panose="02030600000101010101" pitchFamily="18" charset="-127"/>
                      </a:endParaRPr>
                    </a:p>
                  </a:txBody>
                  <a:tcPr marL="1429" marR="1429" marT="1429" marB="1429" anchor="ctr"/>
                </a:tc>
                <a:extLst>
                  <a:ext uri="{0D108BD9-81ED-4DB2-BD59-A6C34878D82A}">
                    <a16:rowId xmlns:a16="http://schemas.microsoft.com/office/drawing/2014/main" val="10017"/>
                  </a:ext>
                </a:extLst>
              </a:tr>
              <a:tr h="216218">
                <a:tc>
                  <a:txBody>
                    <a:bodyPr/>
                    <a:lstStyle/>
                    <a:p>
                      <a:pPr>
                        <a:spcAft>
                          <a:spcPts val="0"/>
                        </a:spcAft>
                      </a:pPr>
                      <a:r>
                        <a:rPr lang="ru-RU" sz="1400">
                          <a:effectLst/>
                        </a:rPr>
                        <a:t>tan</a:t>
                      </a:r>
                      <a:endParaRPr lang="ru-RU" sz="1400">
                        <a:effectLst/>
                        <a:latin typeface="Times New Roman" panose="02020603050405020304" pitchFamily="18" charset="0"/>
                        <a:ea typeface="Batang" panose="02030600000101010101" pitchFamily="18" charset="-127"/>
                      </a:endParaRPr>
                    </a:p>
                  </a:txBody>
                  <a:tcPr marL="1429" marR="1429" marT="1429" marB="1429" anchor="ctr"/>
                </a:tc>
                <a:tc>
                  <a:txBody>
                    <a:bodyPr/>
                    <a:lstStyle/>
                    <a:p>
                      <a:pPr>
                        <a:spcAft>
                          <a:spcPts val="0"/>
                        </a:spcAft>
                      </a:pPr>
                      <a:r>
                        <a:rPr lang="ru-RU" sz="1400" u="sng" dirty="0">
                          <a:effectLst/>
                          <a:hlinkClick r:id="rId17" tooltip="Тангенс"/>
                        </a:rPr>
                        <a:t>тангенс</a:t>
                      </a:r>
                      <a:endParaRPr lang="ru-RU" sz="1400" dirty="0">
                        <a:effectLst/>
                        <a:latin typeface="Times New Roman" panose="02020603050405020304" pitchFamily="18" charset="0"/>
                        <a:ea typeface="Batang" panose="02030600000101010101" pitchFamily="18" charset="-127"/>
                      </a:endParaRPr>
                    </a:p>
                  </a:txBody>
                  <a:tcPr marL="1429" marR="1429" marT="1429" marB="1429" anchor="ctr"/>
                </a:tc>
                <a:extLst>
                  <a:ext uri="{0D108BD9-81ED-4DB2-BD59-A6C34878D82A}">
                    <a16:rowId xmlns:a16="http://schemas.microsoft.com/office/drawing/2014/main" val="10018"/>
                  </a:ext>
                </a:extLst>
              </a:tr>
              <a:tr h="216218">
                <a:tc>
                  <a:txBody>
                    <a:bodyPr/>
                    <a:lstStyle/>
                    <a:p>
                      <a:pPr>
                        <a:spcAft>
                          <a:spcPts val="0"/>
                        </a:spcAft>
                      </a:pPr>
                      <a:r>
                        <a:rPr lang="ru-RU" sz="1400">
                          <a:effectLst/>
                        </a:rPr>
                        <a:t>tanh</a:t>
                      </a:r>
                      <a:endParaRPr lang="ru-RU" sz="1400">
                        <a:effectLst/>
                        <a:latin typeface="Times New Roman" panose="02020603050405020304" pitchFamily="18" charset="0"/>
                        <a:ea typeface="Batang" panose="02030600000101010101" pitchFamily="18" charset="-127"/>
                      </a:endParaRPr>
                    </a:p>
                  </a:txBody>
                  <a:tcPr marL="1429" marR="1429" marT="1429" marB="1429" anchor="ctr"/>
                </a:tc>
                <a:tc>
                  <a:txBody>
                    <a:bodyPr/>
                    <a:lstStyle/>
                    <a:p>
                      <a:pPr>
                        <a:spcAft>
                          <a:spcPts val="0"/>
                        </a:spcAft>
                      </a:pPr>
                      <a:r>
                        <a:rPr lang="ru-RU" sz="1400" u="sng" dirty="0">
                          <a:effectLst/>
                          <a:hlinkClick r:id="rId18" tooltip="Гиперболический тангенс"/>
                        </a:rPr>
                        <a:t>гиперболический тангенс</a:t>
                      </a:r>
                      <a:endParaRPr lang="ru-RU" sz="1400" dirty="0">
                        <a:effectLst/>
                        <a:latin typeface="Times New Roman" panose="02020603050405020304" pitchFamily="18" charset="0"/>
                        <a:ea typeface="Batang" panose="02030600000101010101" pitchFamily="18" charset="-127"/>
                      </a:endParaRPr>
                    </a:p>
                  </a:txBody>
                  <a:tcPr marL="1429" marR="1429" marT="1429" marB="1429" anchor="ctr"/>
                </a:tc>
                <a:extLst>
                  <a:ext uri="{0D108BD9-81ED-4DB2-BD59-A6C34878D82A}">
                    <a16:rowId xmlns:a16="http://schemas.microsoft.com/office/drawing/2014/main" val="10019"/>
                  </a:ext>
                </a:extLst>
              </a:tr>
            </a:tbl>
          </a:graphicData>
        </a:graphic>
      </p:graphicFrame>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Заголовок 1"/>
          <p:cNvSpPr>
            <a:spLocks noGrp="1"/>
          </p:cNvSpPr>
          <p:nvPr>
            <p:ph type="title"/>
          </p:nvPr>
        </p:nvSpPr>
        <p:spPr/>
        <p:txBody>
          <a:bodyPr/>
          <a:lstStyle/>
          <a:p>
            <a:endParaRPr lang="ru-RU" altLang="ru-RU" smtClean="0"/>
          </a:p>
        </p:txBody>
      </p:sp>
      <p:sp>
        <p:nvSpPr>
          <p:cNvPr id="57347" name="Объект 2"/>
          <p:cNvSpPr>
            <a:spLocks noGrp="1"/>
          </p:cNvSpPr>
          <p:nvPr>
            <p:ph idx="1"/>
          </p:nvPr>
        </p:nvSpPr>
        <p:spPr/>
        <p:txBody>
          <a:bodyPr/>
          <a:lstStyle/>
          <a:p>
            <a:pPr marL="0" indent="0" algn="just">
              <a:buFont typeface="Wingdings" pitchFamily="2" charset="2"/>
              <a:buNone/>
            </a:pPr>
            <a:r>
              <a:rPr lang="ru-RU" altLang="ru-RU" sz="2000" smtClean="0"/>
              <a:t>   </a:t>
            </a:r>
            <a:r>
              <a:rPr lang="ru-RU" altLang="ru-RU" smtClean="0"/>
              <a:t>Также в C++ доступны две константы: число «пи» и число «е» (основание экспоненциальной функции или число Неппера). Их можно получить с помощью констант </a:t>
            </a:r>
          </a:p>
          <a:p>
            <a:pPr marL="0" indent="0" algn="ctr">
              <a:buFont typeface="Wingdings" pitchFamily="2" charset="2"/>
              <a:buNone/>
            </a:pPr>
            <a:r>
              <a:rPr lang="ru-RU" altLang="ru-RU" sz="4800" smtClean="0"/>
              <a:t>M_PI и M_E.</a:t>
            </a:r>
          </a:p>
        </p:txBody>
      </p:sp>
      <p:pic>
        <p:nvPicPr>
          <p:cNvPr id="57348" name="Рисунок 1"/>
          <p:cNvPicPr>
            <a:picLocks noChangeAspect="1"/>
          </p:cNvPicPr>
          <p:nvPr/>
        </p:nvPicPr>
        <p:blipFill>
          <a:blip r:embed="rId2" cstate="print"/>
          <a:srcRect/>
          <a:stretch>
            <a:fillRect/>
          </a:stretch>
        </p:blipFill>
        <p:spPr bwMode="auto">
          <a:xfrm>
            <a:off x="6203950" y="2997200"/>
            <a:ext cx="2517775" cy="3355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Заголовок 3"/>
          <p:cNvSpPr>
            <a:spLocks noGrp="1"/>
          </p:cNvSpPr>
          <p:nvPr>
            <p:ph type="ctrTitle" idx="4294967295"/>
          </p:nvPr>
        </p:nvSpPr>
        <p:spPr>
          <a:xfrm>
            <a:off x="971550" y="1341438"/>
            <a:ext cx="7239000" cy="1524000"/>
          </a:xfrm>
        </p:spPr>
        <p:txBody>
          <a:bodyPr/>
          <a:lstStyle/>
          <a:p>
            <a:r>
              <a:rPr lang="ru-RU" altLang="ru-RU" sz="4800" b="1" smtClean="0">
                <a:latin typeface="Arial" charset="0"/>
              </a:rPr>
              <a:t>Условный оператор</a:t>
            </a:r>
          </a:p>
        </p:txBody>
      </p:sp>
      <p:sp>
        <p:nvSpPr>
          <p:cNvPr id="32771" name="Rectangle 3"/>
          <p:cNvSpPr>
            <a:spLocks noChangeArrowheads="1"/>
          </p:cNvSpPr>
          <p:nvPr/>
        </p:nvSpPr>
        <p:spPr bwMode="auto">
          <a:xfrm>
            <a:off x="4211638" y="5300663"/>
            <a:ext cx="4598987" cy="138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2800" dirty="0" smtClean="0">
                <a:solidFill>
                  <a:schemeClr val="tx2">
                    <a:lumMod val="75000"/>
                  </a:schemeClr>
                </a:solidFill>
                <a:latin typeface="Monotype Corsiva" panose="03010101010201010101" pitchFamily="66" charset="0"/>
              </a:rPr>
              <a:t>Пойдет направо – песнь заводит</a:t>
            </a:r>
          </a:p>
          <a:p>
            <a:pPr>
              <a:defRPr/>
            </a:pPr>
            <a:r>
              <a:rPr lang="ru-RU" altLang="ru-RU" sz="2800" dirty="0" smtClean="0">
                <a:solidFill>
                  <a:schemeClr val="tx2">
                    <a:lumMod val="75000"/>
                  </a:schemeClr>
                </a:solidFill>
                <a:latin typeface="Monotype Corsiva" panose="03010101010201010101" pitchFamily="66" charset="0"/>
              </a:rPr>
              <a:t>Налево – сказку говорит…</a:t>
            </a:r>
          </a:p>
          <a:p>
            <a:pPr algn="r">
              <a:defRPr/>
            </a:pPr>
            <a:r>
              <a:rPr lang="ru-RU" altLang="ru-RU" sz="2800" dirty="0" smtClean="0">
                <a:solidFill>
                  <a:schemeClr val="tx2">
                    <a:lumMod val="75000"/>
                  </a:schemeClr>
                </a:solidFill>
                <a:latin typeface="Monotype Corsiva" panose="03010101010201010101" pitchFamily="66" charset="0"/>
              </a:rPr>
              <a:t>А.С. Пушкин</a:t>
            </a:r>
          </a:p>
        </p:txBody>
      </p:sp>
      <p:sp>
        <p:nvSpPr>
          <p:cNvPr id="4" name="Rectangle 3"/>
          <p:cNvSpPr>
            <a:spLocks noChangeArrowheads="1"/>
          </p:cNvSpPr>
          <p:nvPr/>
        </p:nvSpPr>
        <p:spPr bwMode="auto">
          <a:xfrm>
            <a:off x="204788" y="333375"/>
            <a:ext cx="8605837"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ru-RU" altLang="ru-RU" sz="2800" dirty="0" smtClean="0">
                <a:solidFill>
                  <a:schemeClr val="accent6">
                    <a:lumMod val="40000"/>
                    <a:lumOff val="60000"/>
                  </a:schemeClr>
                </a:solidFill>
                <a:latin typeface="Monotype Corsiva" panose="03010101010201010101" pitchFamily="66" charset="0"/>
              </a:rPr>
              <a:t>    Если гора не идет к Магомету, то Магомет идет к горе.</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4"/>
          <p:cNvSpPr>
            <a:spLocks noChangeArrowheads="1"/>
          </p:cNvSpPr>
          <p:nvPr/>
        </p:nvSpPr>
        <p:spPr bwMode="auto">
          <a:xfrm>
            <a:off x="539750" y="1412875"/>
            <a:ext cx="7777163" cy="1373188"/>
          </a:xfrm>
          <a:prstGeom prst="rect">
            <a:avLst/>
          </a:prstGeom>
          <a:noFill/>
          <a:ln w="9525">
            <a:noFill/>
            <a:miter lim="800000"/>
            <a:headEnd/>
            <a:tailEnd/>
          </a:ln>
          <a:effectLst/>
        </p:spPr>
        <p:txBody>
          <a:bodyPr anchor="ctr">
            <a:spAutoFit/>
          </a:bodyPr>
          <a:lstStyle/>
          <a:p>
            <a:r>
              <a:rPr lang="ru-RU" altLang="ru-RU" sz="2800" i="1"/>
              <a:t>Условный оператор </a:t>
            </a:r>
            <a:r>
              <a:rPr lang="ru-RU" altLang="ru-RU" sz="2800" b="1" i="1"/>
              <a:t>if</a:t>
            </a:r>
            <a:r>
              <a:rPr lang="ru-RU" altLang="ru-RU" sz="2800"/>
              <a:t> используется для разветвления процесса вычислений на два направления. </a:t>
            </a:r>
          </a:p>
        </p:txBody>
      </p:sp>
      <p:pic>
        <p:nvPicPr>
          <p:cNvPr id="59395" name="Picture 6" descr="pic1"/>
          <p:cNvPicPr>
            <a:picLocks noChangeAspect="1" noChangeArrowheads="1"/>
          </p:cNvPicPr>
          <p:nvPr/>
        </p:nvPicPr>
        <p:blipFill>
          <a:blip r:embed="rId2"/>
          <a:srcRect l="61684"/>
          <a:stretch>
            <a:fillRect/>
          </a:stretch>
        </p:blipFill>
        <p:spPr bwMode="auto">
          <a:xfrm>
            <a:off x="5651500" y="2420938"/>
            <a:ext cx="3203575" cy="3203575"/>
          </a:xfrm>
          <a:prstGeom prst="rect">
            <a:avLst/>
          </a:prstGeom>
          <a:noFill/>
          <a:ln w="9525">
            <a:noFill/>
            <a:miter lim="800000"/>
            <a:headEnd/>
            <a:tailEnd/>
          </a:ln>
        </p:spPr>
      </p:pic>
      <p:sp>
        <p:nvSpPr>
          <p:cNvPr id="59396" name="Rectangle 7"/>
          <p:cNvSpPr>
            <a:spLocks noChangeArrowheads="1"/>
          </p:cNvSpPr>
          <p:nvPr/>
        </p:nvSpPr>
        <p:spPr bwMode="auto">
          <a:xfrm>
            <a:off x="5302250" y="5808663"/>
            <a:ext cx="3457575" cy="366712"/>
          </a:xfrm>
          <a:prstGeom prst="rect">
            <a:avLst/>
          </a:prstGeom>
          <a:noFill/>
          <a:ln w="9525">
            <a:noFill/>
            <a:miter lim="800000"/>
            <a:headEnd/>
            <a:tailEnd/>
          </a:ln>
          <a:effectLst/>
        </p:spPr>
        <p:txBody>
          <a:bodyPr anchor="ctr">
            <a:spAutoFit/>
          </a:bodyPr>
          <a:lstStyle/>
          <a:p>
            <a:r>
              <a:rPr lang="ru-RU" altLang="ru-RU"/>
              <a:t>Структурная схема оператора</a:t>
            </a:r>
          </a:p>
        </p:txBody>
      </p:sp>
      <p:sp>
        <p:nvSpPr>
          <p:cNvPr id="59397" name="Rectangle 8"/>
          <p:cNvSpPr>
            <a:spLocks noChangeArrowheads="1"/>
          </p:cNvSpPr>
          <p:nvPr/>
        </p:nvSpPr>
        <p:spPr bwMode="auto">
          <a:xfrm>
            <a:off x="611188" y="3165475"/>
            <a:ext cx="5113337" cy="1676400"/>
          </a:xfrm>
          <a:prstGeom prst="rect">
            <a:avLst/>
          </a:prstGeom>
          <a:noFill/>
          <a:ln w="9525">
            <a:noFill/>
            <a:miter lim="800000"/>
            <a:headEnd/>
            <a:tailEnd/>
          </a:ln>
          <a:effectLst/>
        </p:spPr>
        <p:txBody>
          <a:bodyPr anchor="ctr">
            <a:spAutoFit/>
          </a:bodyPr>
          <a:lstStyle/>
          <a:p>
            <a:pPr algn="ctr"/>
            <a:r>
              <a:rPr lang="ru-RU" altLang="ru-RU" sz="2400" b="1" u="sng"/>
              <a:t>Формат оператора:</a:t>
            </a:r>
            <a:r>
              <a:rPr lang="ru-RU" altLang="ru-RU" sz="2400"/>
              <a:t> </a:t>
            </a:r>
          </a:p>
          <a:p>
            <a:pPr algn="ctr"/>
            <a:endParaRPr lang="ru-RU" altLang="ru-RU" sz="2400"/>
          </a:p>
          <a:p>
            <a:r>
              <a:rPr lang="ru-RU" altLang="ru-RU" sz="2800"/>
              <a:t>if (выражение) оператор_1;</a:t>
            </a:r>
          </a:p>
          <a:p>
            <a:r>
              <a:rPr lang="ru-RU" altLang="ru-RU" sz="2800"/>
              <a:t> [else оператор_2;]</a:t>
            </a:r>
            <a:r>
              <a:rPr lang="ru-RU" altLang="ru-RU" sz="2400"/>
              <a:t> </a:t>
            </a:r>
          </a:p>
        </p:txBody>
      </p:sp>
      <p:sp>
        <p:nvSpPr>
          <p:cNvPr id="59398" name="Rectangle 9"/>
          <p:cNvSpPr>
            <a:spLocks noChangeArrowheads="1"/>
          </p:cNvSpPr>
          <p:nvPr/>
        </p:nvSpPr>
        <p:spPr bwMode="auto">
          <a:xfrm>
            <a:off x="2771775" y="188913"/>
            <a:ext cx="4259263" cy="579437"/>
          </a:xfrm>
          <a:prstGeom prst="rect">
            <a:avLst/>
          </a:prstGeom>
          <a:noFill/>
          <a:ln w="9525">
            <a:noFill/>
            <a:miter lim="800000"/>
            <a:headEnd/>
            <a:tailEnd/>
          </a:ln>
          <a:effectLst/>
        </p:spPr>
        <p:txBody>
          <a:bodyPr wrap="none">
            <a:spAutoFit/>
          </a:bodyPr>
          <a:lstStyle/>
          <a:p>
            <a:r>
              <a:rPr lang="ru-RU" altLang="ru-RU" sz="3200" b="1">
                <a:solidFill>
                  <a:srgbClr val="F3C43F"/>
                </a:solidFill>
              </a:rPr>
              <a:t>Условный оператор</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Заголовок 1"/>
          <p:cNvSpPr>
            <a:spLocks noGrp="1"/>
          </p:cNvSpPr>
          <p:nvPr>
            <p:ph type="title"/>
          </p:nvPr>
        </p:nvSpPr>
        <p:spPr/>
        <p:txBody>
          <a:bodyPr/>
          <a:lstStyle/>
          <a:p>
            <a:r>
              <a:rPr lang="ru-RU" altLang="ru-RU" sz="4000" b="1" smtClean="0">
                <a:latin typeface="Arial" charset="0"/>
              </a:rPr>
              <a:t>Условный оператор</a:t>
            </a:r>
          </a:p>
        </p:txBody>
      </p:sp>
      <p:sp>
        <p:nvSpPr>
          <p:cNvPr id="60419" name="Rectangle 5"/>
          <p:cNvSpPr>
            <a:spLocks noGrp="1" noChangeArrowheads="1"/>
          </p:cNvSpPr>
          <p:nvPr>
            <p:ph idx="4294967295"/>
          </p:nvPr>
        </p:nvSpPr>
        <p:spPr>
          <a:xfrm>
            <a:off x="539750" y="1773238"/>
            <a:ext cx="8229600" cy="4103687"/>
          </a:xfrm>
        </p:spPr>
        <p:txBody>
          <a:bodyPr/>
          <a:lstStyle/>
          <a:p>
            <a:pPr algn="just"/>
            <a:r>
              <a:rPr lang="ru-RU" altLang="ru-RU" smtClean="0">
                <a:latin typeface="Arial" charset="0"/>
              </a:rPr>
              <a:t>Сначала вычисляется выражение, которое может иметь арифметический тип или тип указателя. </a:t>
            </a:r>
          </a:p>
          <a:p>
            <a:pPr>
              <a:buFont typeface="Wingdings" pitchFamily="2" charset="2"/>
              <a:buNone/>
            </a:pPr>
            <a:endParaRPr lang="ru-RU" altLang="ru-RU" smtClean="0">
              <a:latin typeface="Arial" charset="0"/>
            </a:endParaRPr>
          </a:p>
          <a:p>
            <a:pPr algn="just"/>
            <a:r>
              <a:rPr lang="ru-RU" altLang="ru-RU" smtClean="0">
                <a:latin typeface="Arial" charset="0"/>
              </a:rPr>
              <a:t>Если оно не равно нулю, выполняется первый оператор, иначе — второй. После этого управление передается на оператор, следующий за условным. </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Заголовок 1"/>
          <p:cNvSpPr>
            <a:spLocks noGrp="1"/>
          </p:cNvSpPr>
          <p:nvPr>
            <p:ph type="title"/>
          </p:nvPr>
        </p:nvSpPr>
        <p:spPr/>
        <p:txBody>
          <a:bodyPr/>
          <a:lstStyle/>
          <a:p>
            <a:r>
              <a:rPr lang="ru-RU" altLang="ru-RU" sz="4000" b="1" smtClean="0">
                <a:latin typeface="Arial" charset="0"/>
              </a:rPr>
              <a:t>Условный оператор</a:t>
            </a:r>
          </a:p>
        </p:txBody>
      </p:sp>
      <p:sp>
        <p:nvSpPr>
          <p:cNvPr id="61443" name="Rectangle 5"/>
          <p:cNvSpPr>
            <a:spLocks noGrp="1" noChangeArrowheads="1"/>
          </p:cNvSpPr>
          <p:nvPr>
            <p:ph idx="4294967295"/>
          </p:nvPr>
        </p:nvSpPr>
        <p:spPr>
          <a:xfrm>
            <a:off x="684213" y="1844675"/>
            <a:ext cx="8229600" cy="3103563"/>
          </a:xfrm>
        </p:spPr>
        <p:txBody>
          <a:bodyPr/>
          <a:lstStyle/>
          <a:p>
            <a:r>
              <a:rPr lang="ru-RU" altLang="ru-RU" smtClean="0">
                <a:latin typeface="Arial" charset="0"/>
              </a:rPr>
              <a:t>Одна из ветвей может отсутствовать. </a:t>
            </a:r>
          </a:p>
          <a:p>
            <a:r>
              <a:rPr lang="ru-RU" altLang="ru-RU" smtClean="0">
                <a:latin typeface="Arial" charset="0"/>
              </a:rPr>
              <a:t>Если в какой-либо ветви требуется выполнить несколько операторов, их необходимо заключить в блок. Блок может содержать любые операторы, в том числе описания и другие условные операторы.</a:t>
            </a:r>
            <a:r>
              <a:rPr lang="ru-RU" altLang="ru-RU" smtClean="0"/>
              <a:t> </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Заголовок 1"/>
          <p:cNvSpPr>
            <a:spLocks noGrp="1"/>
          </p:cNvSpPr>
          <p:nvPr>
            <p:ph type="title"/>
          </p:nvPr>
        </p:nvSpPr>
        <p:spPr/>
        <p:txBody>
          <a:bodyPr/>
          <a:lstStyle/>
          <a:p>
            <a:r>
              <a:rPr lang="ru-RU" altLang="ru-RU" sz="4000" b="1" smtClean="0">
                <a:latin typeface="Arial" charset="0"/>
              </a:rPr>
              <a:t>Условный оператор</a:t>
            </a:r>
          </a:p>
        </p:txBody>
      </p:sp>
      <p:sp>
        <p:nvSpPr>
          <p:cNvPr id="62467" name="Rectangle 5"/>
          <p:cNvSpPr>
            <a:spLocks noGrp="1" noChangeArrowheads="1"/>
          </p:cNvSpPr>
          <p:nvPr>
            <p:ph idx="4294967295"/>
          </p:nvPr>
        </p:nvSpPr>
        <p:spPr>
          <a:xfrm>
            <a:off x="563563" y="1268413"/>
            <a:ext cx="8229600" cy="792162"/>
          </a:xfrm>
        </p:spPr>
        <p:txBody>
          <a:bodyPr/>
          <a:lstStyle/>
          <a:p>
            <a:pPr marL="0" indent="0" algn="ctr">
              <a:buFont typeface="Wingdings" pitchFamily="2" charset="2"/>
              <a:buNone/>
            </a:pPr>
            <a:r>
              <a:rPr lang="ru-RU" altLang="ru-RU" smtClean="0"/>
              <a:t>Знаки сравнения:</a:t>
            </a:r>
          </a:p>
          <a:p>
            <a:pPr marL="0" indent="0">
              <a:buFont typeface="Wingdings" pitchFamily="2" charset="2"/>
              <a:buNone/>
            </a:pPr>
            <a:endParaRPr lang="ru-RU" altLang="ru-RU" smtClean="0"/>
          </a:p>
        </p:txBody>
      </p:sp>
      <p:graphicFrame>
        <p:nvGraphicFramePr>
          <p:cNvPr id="2" name="Таблица 1"/>
          <p:cNvGraphicFramePr>
            <a:graphicFrameLocks noGrp="1"/>
          </p:cNvGraphicFramePr>
          <p:nvPr/>
        </p:nvGraphicFramePr>
        <p:xfrm>
          <a:off x="1403350" y="2133600"/>
          <a:ext cx="5619750" cy="3589338"/>
        </p:xfrm>
        <a:graphic>
          <a:graphicData uri="http://schemas.openxmlformats.org/drawingml/2006/table">
            <a:tbl>
              <a:tblPr/>
              <a:tblGrid>
                <a:gridCol w="1152128">
                  <a:extLst>
                    <a:ext uri="{9D8B030D-6E8A-4147-A177-3AD203B41FA5}">
                      <a16:colId xmlns:a16="http://schemas.microsoft.com/office/drawing/2014/main" val="20000"/>
                    </a:ext>
                  </a:extLst>
                </a:gridCol>
                <a:gridCol w="4467622">
                  <a:extLst>
                    <a:ext uri="{9D8B030D-6E8A-4147-A177-3AD203B41FA5}">
                      <a16:colId xmlns:a16="http://schemas.microsoft.com/office/drawing/2014/main" val="20001"/>
                    </a:ext>
                  </a:extLst>
                </a:gridCol>
              </a:tblGrid>
              <a:tr h="598223">
                <a:tc>
                  <a:txBody>
                    <a:bodyPr/>
                    <a:lstStyle/>
                    <a:p>
                      <a:r>
                        <a:rPr lang="ru-RU" altLang="ru-RU" sz="3200" dirty="0" smtClean="0"/>
                        <a:t>==</a:t>
                      </a:r>
                      <a:endParaRPr lang="ru-RU" sz="3200" dirty="0"/>
                    </a:p>
                  </a:txBody>
                  <a:tcPr marL="0" marR="0" marT="0" marB="0">
                    <a:lnL>
                      <a:noFill/>
                    </a:lnL>
                    <a:lnR>
                      <a:noFill/>
                    </a:lnR>
                    <a:lnT>
                      <a:noFill/>
                    </a:lnT>
                    <a:lnB>
                      <a:noFill/>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altLang="ru-RU" sz="3200" dirty="0" smtClean="0"/>
                        <a:t>равно</a:t>
                      </a:r>
                      <a:endParaRPr lang="ru-RU" sz="3200" dirty="0"/>
                    </a:p>
                  </a:txBody>
                  <a:tcPr marL="0" marR="0" marT="0" marB="0">
                    <a:lnL>
                      <a:noFill/>
                    </a:lnL>
                    <a:lnR>
                      <a:noFill/>
                    </a:lnR>
                    <a:lnT>
                      <a:noFill/>
                    </a:lnT>
                    <a:lnB>
                      <a:noFill/>
                    </a:lnB>
                  </a:tcPr>
                </a:tc>
                <a:extLst>
                  <a:ext uri="{0D108BD9-81ED-4DB2-BD59-A6C34878D82A}">
                    <a16:rowId xmlns:a16="http://schemas.microsoft.com/office/drawing/2014/main" val="10000"/>
                  </a:ext>
                </a:extLst>
              </a:tr>
              <a:tr h="598223">
                <a:tc>
                  <a:txBody>
                    <a:bodyPr/>
                    <a:lstStyle/>
                    <a:p>
                      <a:r>
                        <a:rPr lang="ru-RU" altLang="ru-RU" sz="3200" dirty="0" smtClean="0"/>
                        <a:t>!=</a:t>
                      </a:r>
                      <a:endParaRPr lang="ru-RU" sz="3200" dirty="0"/>
                    </a:p>
                  </a:txBody>
                  <a:tcPr marL="0" marR="0" marT="0" marB="0">
                    <a:lnL>
                      <a:noFill/>
                    </a:lnL>
                    <a:lnR>
                      <a:noFill/>
                    </a:lnR>
                    <a:lnT>
                      <a:noFill/>
                    </a:lnT>
                    <a:lnB>
                      <a:noFill/>
                    </a:lnB>
                  </a:tcPr>
                </a:tc>
                <a:tc>
                  <a:txBody>
                    <a:bodyPr/>
                    <a:lstStyle/>
                    <a:p>
                      <a:pPr marL="0" indent="0">
                        <a:buNone/>
                      </a:pPr>
                      <a:r>
                        <a:rPr lang="ru-RU" altLang="ru-RU" sz="3200" dirty="0" smtClean="0"/>
                        <a:t>не равно</a:t>
                      </a:r>
                      <a:endParaRPr lang="ru-RU" sz="3200" dirty="0"/>
                    </a:p>
                  </a:txBody>
                  <a:tcPr marL="0" marR="0" marT="0" marB="0">
                    <a:lnL>
                      <a:noFill/>
                    </a:lnL>
                    <a:lnR>
                      <a:noFill/>
                    </a:lnR>
                    <a:lnT>
                      <a:noFill/>
                    </a:lnT>
                    <a:lnB>
                      <a:noFill/>
                    </a:lnB>
                  </a:tcPr>
                </a:tc>
                <a:extLst>
                  <a:ext uri="{0D108BD9-81ED-4DB2-BD59-A6C34878D82A}">
                    <a16:rowId xmlns:a16="http://schemas.microsoft.com/office/drawing/2014/main" val="10001"/>
                  </a:ext>
                </a:extLst>
              </a:tr>
              <a:tr h="598223">
                <a:tc>
                  <a:txBody>
                    <a:bodyPr/>
                    <a:lstStyle/>
                    <a:p>
                      <a:r>
                        <a:rPr lang="ru-RU" sz="3200" dirty="0"/>
                        <a:t>&lt;</a:t>
                      </a:r>
                    </a:p>
                  </a:txBody>
                  <a:tcPr marL="0" marR="0" marT="0" marB="0">
                    <a:lnL>
                      <a:noFill/>
                    </a:lnL>
                    <a:lnR>
                      <a:noFill/>
                    </a:lnR>
                    <a:lnT>
                      <a:noFill/>
                    </a:lnT>
                    <a:lnB>
                      <a:noFill/>
                    </a:lnB>
                  </a:tcPr>
                </a:tc>
                <a:tc>
                  <a:txBody>
                    <a:bodyPr/>
                    <a:lstStyle/>
                    <a:p>
                      <a:r>
                        <a:rPr lang="ru-RU" sz="3200" dirty="0"/>
                        <a:t>меньше, чем</a:t>
                      </a:r>
                    </a:p>
                  </a:txBody>
                  <a:tcPr marL="0" marR="0" marT="0" marB="0">
                    <a:lnL>
                      <a:noFill/>
                    </a:lnL>
                    <a:lnR>
                      <a:noFill/>
                    </a:lnR>
                    <a:lnT>
                      <a:noFill/>
                    </a:lnT>
                    <a:lnB>
                      <a:noFill/>
                    </a:lnB>
                  </a:tcPr>
                </a:tc>
                <a:extLst>
                  <a:ext uri="{0D108BD9-81ED-4DB2-BD59-A6C34878D82A}">
                    <a16:rowId xmlns:a16="http://schemas.microsoft.com/office/drawing/2014/main" val="10002"/>
                  </a:ext>
                </a:extLst>
              </a:tr>
              <a:tr h="598223">
                <a:tc>
                  <a:txBody>
                    <a:bodyPr/>
                    <a:lstStyle/>
                    <a:p>
                      <a:r>
                        <a:rPr lang="ru-RU" sz="3200"/>
                        <a:t>&gt;</a:t>
                      </a:r>
                    </a:p>
                  </a:txBody>
                  <a:tcPr marL="0" marR="0" marT="0" marB="0">
                    <a:lnL>
                      <a:noFill/>
                    </a:lnL>
                    <a:lnR>
                      <a:noFill/>
                    </a:lnR>
                    <a:lnT>
                      <a:noFill/>
                    </a:lnT>
                    <a:lnB>
                      <a:noFill/>
                    </a:lnB>
                  </a:tcPr>
                </a:tc>
                <a:tc>
                  <a:txBody>
                    <a:bodyPr/>
                    <a:lstStyle/>
                    <a:p>
                      <a:r>
                        <a:rPr lang="ru-RU" sz="3200" dirty="0"/>
                        <a:t>больше, чем</a:t>
                      </a:r>
                    </a:p>
                  </a:txBody>
                  <a:tcPr marL="0" marR="0" marT="0" marB="0">
                    <a:lnL>
                      <a:noFill/>
                    </a:lnL>
                    <a:lnR>
                      <a:noFill/>
                    </a:lnR>
                    <a:lnT>
                      <a:noFill/>
                    </a:lnT>
                    <a:lnB>
                      <a:noFill/>
                    </a:lnB>
                  </a:tcPr>
                </a:tc>
                <a:extLst>
                  <a:ext uri="{0D108BD9-81ED-4DB2-BD59-A6C34878D82A}">
                    <a16:rowId xmlns:a16="http://schemas.microsoft.com/office/drawing/2014/main" val="10003"/>
                  </a:ext>
                </a:extLst>
              </a:tr>
              <a:tr h="598223">
                <a:tc>
                  <a:txBody>
                    <a:bodyPr/>
                    <a:lstStyle/>
                    <a:p>
                      <a:r>
                        <a:rPr lang="ru-RU" sz="3200"/>
                        <a:t>&lt;=</a:t>
                      </a:r>
                    </a:p>
                  </a:txBody>
                  <a:tcPr marL="0" marR="0" marT="0" marB="0">
                    <a:lnL>
                      <a:noFill/>
                    </a:lnL>
                    <a:lnR>
                      <a:noFill/>
                    </a:lnR>
                    <a:lnT>
                      <a:noFill/>
                    </a:lnT>
                    <a:lnB>
                      <a:noFill/>
                    </a:lnB>
                  </a:tcPr>
                </a:tc>
                <a:tc>
                  <a:txBody>
                    <a:bodyPr/>
                    <a:lstStyle/>
                    <a:p>
                      <a:r>
                        <a:rPr lang="ru-RU" sz="3200" dirty="0"/>
                        <a:t>меньше или равно</a:t>
                      </a:r>
                    </a:p>
                  </a:txBody>
                  <a:tcPr marL="0" marR="0" marT="0" marB="0">
                    <a:lnL>
                      <a:noFill/>
                    </a:lnL>
                    <a:lnR>
                      <a:noFill/>
                    </a:lnR>
                    <a:lnT>
                      <a:noFill/>
                    </a:lnT>
                    <a:lnB>
                      <a:noFill/>
                    </a:lnB>
                  </a:tcPr>
                </a:tc>
                <a:extLst>
                  <a:ext uri="{0D108BD9-81ED-4DB2-BD59-A6C34878D82A}">
                    <a16:rowId xmlns:a16="http://schemas.microsoft.com/office/drawing/2014/main" val="10004"/>
                  </a:ext>
                </a:extLst>
              </a:tr>
              <a:tr h="598223">
                <a:tc>
                  <a:txBody>
                    <a:bodyPr/>
                    <a:lstStyle/>
                    <a:p>
                      <a:r>
                        <a:rPr lang="ru-RU" sz="3200"/>
                        <a:t>&gt;=</a:t>
                      </a:r>
                    </a:p>
                  </a:txBody>
                  <a:tcPr marL="0" marR="0" marT="0" marB="0">
                    <a:lnL>
                      <a:noFill/>
                    </a:lnL>
                    <a:lnR>
                      <a:noFill/>
                    </a:lnR>
                    <a:lnT>
                      <a:noFill/>
                    </a:lnT>
                    <a:lnB>
                      <a:noFill/>
                    </a:lnB>
                  </a:tcPr>
                </a:tc>
                <a:tc>
                  <a:txBody>
                    <a:bodyPr/>
                    <a:lstStyle/>
                    <a:p>
                      <a:r>
                        <a:rPr lang="ru-RU" sz="3200" dirty="0"/>
                        <a:t>больше или равно</a:t>
                      </a:r>
                    </a:p>
                  </a:txBody>
                  <a:tcPr marL="0" marR="0" marT="0" marB="0">
                    <a:lnL>
                      <a:noFill/>
                    </a:lnL>
                    <a:lnR>
                      <a:noFill/>
                    </a:lnR>
                    <a:lnT>
                      <a:noFill/>
                    </a:lnT>
                    <a:lnB>
                      <a:noFill/>
                    </a:lnB>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Заголовок 1"/>
          <p:cNvSpPr>
            <a:spLocks noGrp="1"/>
          </p:cNvSpPr>
          <p:nvPr>
            <p:ph type="title"/>
          </p:nvPr>
        </p:nvSpPr>
        <p:spPr/>
        <p:txBody>
          <a:bodyPr/>
          <a:lstStyle/>
          <a:p>
            <a:r>
              <a:rPr lang="ru-RU" altLang="ru-RU" sz="4000" b="1" smtClean="0">
                <a:latin typeface="Arial" charset="0"/>
              </a:rPr>
              <a:t>Условный оператор</a:t>
            </a:r>
          </a:p>
        </p:txBody>
      </p:sp>
      <p:sp>
        <p:nvSpPr>
          <p:cNvPr id="63491" name="Объект 2"/>
          <p:cNvSpPr>
            <a:spLocks noGrp="1"/>
          </p:cNvSpPr>
          <p:nvPr>
            <p:ph idx="1"/>
          </p:nvPr>
        </p:nvSpPr>
        <p:spPr>
          <a:xfrm>
            <a:off x="468313" y="1125538"/>
            <a:ext cx="8229600" cy="5248275"/>
          </a:xfrm>
        </p:spPr>
        <p:txBody>
          <a:bodyPr/>
          <a:lstStyle/>
          <a:p>
            <a:pPr algn="ctr">
              <a:buFont typeface="Wingdings" pitchFamily="2" charset="2"/>
              <a:buNone/>
            </a:pPr>
            <a:r>
              <a:rPr lang="ru-RU" altLang="ru-RU" sz="2400" u="sng" smtClean="0"/>
              <a:t>Программа:</a:t>
            </a:r>
          </a:p>
          <a:p>
            <a:pPr>
              <a:buFont typeface="Wingdings" pitchFamily="2" charset="2"/>
              <a:buNone/>
            </a:pPr>
            <a:r>
              <a:rPr lang="ru-RU" altLang="ru-RU" sz="1800" smtClean="0"/>
              <a:t>//Площадь треугольника</a:t>
            </a:r>
          </a:p>
          <a:p>
            <a:pPr>
              <a:buFont typeface="Wingdings" pitchFamily="2" charset="2"/>
              <a:buNone/>
            </a:pPr>
            <a:r>
              <a:rPr lang="ru-RU" altLang="ru-RU" sz="1800" smtClean="0"/>
              <a:t>#include &lt;iostream.h&gt;</a:t>
            </a:r>
            <a:endParaRPr lang="en-US" altLang="ru-RU" sz="1800" smtClean="0"/>
          </a:p>
          <a:p>
            <a:pPr>
              <a:buFont typeface="Wingdings" pitchFamily="2" charset="2"/>
              <a:buNone/>
            </a:pPr>
            <a:r>
              <a:rPr lang="en-US" altLang="ru-RU" sz="1800" smtClean="0"/>
              <a:t>#include &lt;math.h&gt;</a:t>
            </a:r>
          </a:p>
          <a:p>
            <a:pPr>
              <a:buFont typeface="Wingdings" pitchFamily="2" charset="2"/>
              <a:buNone/>
            </a:pPr>
            <a:r>
              <a:rPr lang="en-US" altLang="ru-RU" sz="1800" smtClean="0"/>
              <a:t>main()</a:t>
            </a:r>
          </a:p>
          <a:p>
            <a:pPr>
              <a:buFont typeface="Wingdings" pitchFamily="2" charset="2"/>
              <a:buNone/>
            </a:pPr>
            <a:r>
              <a:rPr lang="en-US" altLang="ru-RU" sz="1800" smtClean="0"/>
              <a:t>{float a,b,c,P,S;</a:t>
            </a:r>
            <a:endParaRPr lang="fr-FR" altLang="ru-RU" sz="1800" smtClean="0"/>
          </a:p>
          <a:p>
            <a:pPr>
              <a:buFont typeface="Wingdings" pitchFamily="2" charset="2"/>
              <a:buNone/>
            </a:pPr>
            <a:r>
              <a:rPr lang="fr-FR" altLang="ru-RU" sz="1800" smtClean="0"/>
              <a:t>Cout&lt;&lt;”\na=”; cin&gt;&gt;a;</a:t>
            </a:r>
          </a:p>
          <a:p>
            <a:pPr>
              <a:buFont typeface="Wingdings" pitchFamily="2" charset="2"/>
              <a:buNone/>
            </a:pPr>
            <a:r>
              <a:rPr lang="fr-FR" altLang="ru-RU" sz="1800" smtClean="0"/>
              <a:t>Cout&lt;&lt;”\nb=”; cin&gt;&gt;b;</a:t>
            </a:r>
            <a:endParaRPr lang="en-US" altLang="ru-RU" sz="1800" smtClean="0"/>
          </a:p>
          <a:p>
            <a:pPr>
              <a:buFont typeface="Wingdings" pitchFamily="2" charset="2"/>
              <a:buNone/>
            </a:pPr>
            <a:r>
              <a:rPr lang="en-US" altLang="ru-RU" sz="1800" smtClean="0"/>
              <a:t>Cout&lt;&lt;”\nc=”; cin&gt;&gt;c;</a:t>
            </a:r>
          </a:p>
          <a:p>
            <a:pPr>
              <a:buFont typeface="Wingdings" pitchFamily="2" charset="2"/>
              <a:buNone/>
            </a:pPr>
            <a:r>
              <a:rPr lang="en-US" altLang="ru-RU" sz="1800" smtClean="0"/>
              <a:t>If (a&gt;0 &amp;&amp; b&gt;0 &amp;&amp; c&gt;0 &amp;&amp; a+b&gt;c &amp;&amp; a+c&gt;b</a:t>
            </a:r>
            <a:r>
              <a:rPr lang="ru-RU" altLang="ru-RU" sz="1800" smtClean="0"/>
              <a:t> </a:t>
            </a:r>
            <a:r>
              <a:rPr lang="en-US" altLang="ru-RU" sz="1800" smtClean="0"/>
              <a:t>&amp;&amp; b+c&gt;a)</a:t>
            </a:r>
          </a:p>
          <a:p>
            <a:pPr>
              <a:buFont typeface="Wingdings" pitchFamily="2" charset="2"/>
              <a:buNone/>
            </a:pPr>
            <a:r>
              <a:rPr lang="ru-RU" altLang="ru-RU" sz="1800" smtClean="0"/>
              <a:t>	</a:t>
            </a:r>
            <a:r>
              <a:rPr lang="en-US" altLang="ru-RU" sz="1800" smtClean="0"/>
              <a:t>{</a:t>
            </a:r>
            <a:endParaRPr lang="ru-RU" altLang="ru-RU" sz="1800" smtClean="0"/>
          </a:p>
          <a:p>
            <a:pPr>
              <a:buFont typeface="Wingdings" pitchFamily="2" charset="2"/>
              <a:buNone/>
            </a:pPr>
            <a:r>
              <a:rPr lang="ru-RU" altLang="ru-RU" sz="1800" smtClean="0"/>
              <a:t>		</a:t>
            </a:r>
            <a:r>
              <a:rPr lang="en-US" altLang="ru-RU" sz="1800" smtClean="0"/>
              <a:t>P=(a+b+c)/2;</a:t>
            </a:r>
          </a:p>
          <a:p>
            <a:pPr>
              <a:buFont typeface="Wingdings" pitchFamily="2" charset="2"/>
              <a:buNone/>
            </a:pPr>
            <a:r>
              <a:rPr lang="ru-RU" altLang="ru-RU" sz="1800" smtClean="0"/>
              <a:t>		</a:t>
            </a:r>
            <a:r>
              <a:rPr lang="en-US" altLang="ru-RU" sz="1800" smtClean="0"/>
              <a:t>S=sqrt(P*(P-a)*(P-b)*(P-c));</a:t>
            </a:r>
            <a:endParaRPr lang="ru-RU" altLang="ru-RU" sz="1800" smtClean="0"/>
          </a:p>
          <a:p>
            <a:pPr>
              <a:buFont typeface="Wingdings" pitchFamily="2" charset="2"/>
              <a:buNone/>
            </a:pPr>
            <a:r>
              <a:rPr lang="ru-RU" altLang="ru-RU" sz="1800" smtClean="0"/>
              <a:t>		Cout&lt;&lt;”\nПлощадь треугольника=”&lt;&lt;S;</a:t>
            </a:r>
          </a:p>
          <a:p>
            <a:pPr>
              <a:buFont typeface="Wingdings" pitchFamily="2" charset="2"/>
              <a:buNone/>
            </a:pPr>
            <a:r>
              <a:rPr lang="ru-RU" altLang="ru-RU" sz="1800" smtClean="0"/>
              <a:t>     }</a:t>
            </a:r>
            <a:endParaRPr lang="ru-RU" altLang="ko-KR" sz="1800" smtClean="0"/>
          </a:p>
          <a:p>
            <a:pPr>
              <a:buFont typeface="Wingdings" pitchFamily="2" charset="2"/>
              <a:buNone/>
            </a:pPr>
            <a:r>
              <a:rPr lang="en-US" altLang="ko-KR" sz="1800" smtClean="0">
                <a:ea typeface="Gulim" pitchFamily="34" charset="-127"/>
              </a:rPr>
              <a:t>e</a:t>
            </a:r>
            <a:r>
              <a:rPr lang="ru-RU" altLang="ko-KR" sz="1800" smtClean="0"/>
              <a:t>lse cout (&lt;&lt;”\n Неверные исходные данные.);	 </a:t>
            </a:r>
            <a:endParaRPr lang="ru-RU" altLang="ru-RU" sz="1800" smtClean="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ru-RU" altLang="ru-RU" sz="3600" b="1" smtClean="0">
                <a:latin typeface="Arial" charset="0"/>
              </a:rPr>
              <a:t>Условный оператор</a:t>
            </a:r>
          </a:p>
        </p:txBody>
      </p:sp>
      <p:sp>
        <p:nvSpPr>
          <p:cNvPr id="64515" name="Rectangle 3"/>
          <p:cNvSpPr>
            <a:spLocks noGrp="1" noChangeArrowheads="1"/>
          </p:cNvSpPr>
          <p:nvPr>
            <p:ph type="body" idx="1"/>
          </p:nvPr>
        </p:nvSpPr>
        <p:spPr/>
        <p:txBody>
          <a:bodyPr/>
          <a:lstStyle/>
          <a:p>
            <a:pPr>
              <a:buFont typeface="Wingdings" pitchFamily="2" charset="2"/>
              <a:buNone/>
            </a:pPr>
            <a:r>
              <a:rPr lang="ru-RU" altLang="ko-KR" smtClean="0"/>
              <a:t>Туристы вышли из леса на шоссе неподалеку от километрового столба с отметкой А км и решили пойти на ближайшую автобусную остановку. Посмотрев на план местности, руководитель группы сказал, что автобусные остановки расположены на километре В и на километре С. Куда следует пойти туристам? </a:t>
            </a:r>
            <a:endParaRPr lang="ru-RU" altLang="ru-RU"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ru-RU" altLang="ru-RU" sz="2800" b="1" smtClean="0"/>
              <a:t>Состав языка</a:t>
            </a:r>
          </a:p>
        </p:txBody>
      </p:sp>
      <p:sp>
        <p:nvSpPr>
          <p:cNvPr id="10243" name="Rectangle 3"/>
          <p:cNvSpPr>
            <a:spLocks noGrp="1" noChangeArrowheads="1"/>
          </p:cNvSpPr>
          <p:nvPr>
            <p:ph type="body" idx="1"/>
          </p:nvPr>
        </p:nvSpPr>
        <p:spPr/>
        <p:txBody>
          <a:bodyPr/>
          <a:lstStyle/>
          <a:p>
            <a:pPr eaLnBrk="1" hangingPunct="1"/>
            <a:r>
              <a:rPr lang="ru-RU" altLang="ru-RU" smtClean="0"/>
              <a:t>Операторы бывают исполняемые и неисполняемые. </a:t>
            </a:r>
            <a:endParaRPr lang="ru-RU" altLang="ru-RU" i="1" smtClean="0"/>
          </a:p>
          <a:p>
            <a:pPr eaLnBrk="1" hangingPunct="1"/>
            <a:r>
              <a:rPr lang="ru-RU" altLang="ru-RU" i="1" smtClean="0"/>
              <a:t>Исполняемые операторы</a:t>
            </a:r>
            <a:r>
              <a:rPr lang="ru-RU" altLang="ru-RU" smtClean="0"/>
              <a:t> задают действия над данными. </a:t>
            </a:r>
            <a:endParaRPr lang="ru-RU" altLang="ru-RU" i="1" smtClean="0"/>
          </a:p>
          <a:p>
            <a:pPr eaLnBrk="1" hangingPunct="1"/>
            <a:r>
              <a:rPr lang="ru-RU" altLang="ru-RU" i="1" smtClean="0"/>
              <a:t>Неисполняемые операторы</a:t>
            </a:r>
            <a:r>
              <a:rPr lang="ru-RU" altLang="ru-RU" smtClean="0"/>
              <a:t> служат для описания данных, поэтому их часто называют операторами описания или просто описаниями. </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ru-RU" altLang="ru-RU" sz="3600" b="1" smtClean="0">
                <a:latin typeface="Arial" charset="0"/>
              </a:rPr>
              <a:t>Условный оператор</a:t>
            </a:r>
          </a:p>
        </p:txBody>
      </p:sp>
      <p:sp>
        <p:nvSpPr>
          <p:cNvPr id="65539" name="Rectangle 3"/>
          <p:cNvSpPr>
            <a:spLocks noGrp="1" noChangeArrowheads="1"/>
          </p:cNvSpPr>
          <p:nvPr>
            <p:ph type="body" idx="1"/>
          </p:nvPr>
        </p:nvSpPr>
        <p:spPr/>
        <p:txBody>
          <a:bodyPr/>
          <a:lstStyle/>
          <a:p>
            <a:r>
              <a:rPr lang="ru-RU" altLang="ko-KR" sz="3600" smtClean="0"/>
              <a:t>Даны три действительных числа a, b, c. Найти наибольшее из них. </a:t>
            </a:r>
            <a:endParaRPr lang="ru-RU" altLang="ru-RU" sz="3600" smtClean="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Рисунок 7"/>
          <p:cNvPicPr>
            <a:picLocks noChangeAspect="1"/>
          </p:cNvPicPr>
          <p:nvPr/>
        </p:nvPicPr>
        <p:blipFill>
          <a:blip r:embed="rId2"/>
          <a:srcRect/>
          <a:stretch>
            <a:fillRect/>
          </a:stretch>
        </p:blipFill>
        <p:spPr bwMode="auto">
          <a:xfrm>
            <a:off x="684213" y="1125538"/>
            <a:ext cx="8299450" cy="5327650"/>
          </a:xfrm>
          <a:prstGeom prst="rect">
            <a:avLst/>
          </a:prstGeom>
          <a:noFill/>
          <a:ln w="9525">
            <a:noFill/>
            <a:miter lim="800000"/>
            <a:headEnd/>
            <a:tailEnd/>
          </a:ln>
        </p:spPr>
      </p:pic>
      <p:sp>
        <p:nvSpPr>
          <p:cNvPr id="4" name="Заголовок 3"/>
          <p:cNvSpPr>
            <a:spLocks noGrp="1"/>
          </p:cNvSpPr>
          <p:nvPr>
            <p:ph type="ctrTitle"/>
          </p:nvPr>
        </p:nvSpPr>
        <p:spPr>
          <a:xfrm>
            <a:off x="1116013" y="260350"/>
            <a:ext cx="7748587" cy="2387600"/>
          </a:xfrm>
        </p:spPr>
        <p:txBody>
          <a:bodyPr/>
          <a:lstStyle/>
          <a:p>
            <a:pPr>
              <a:defRPr/>
            </a:pPr>
            <a:r>
              <a:rPr lang="ru-RU" altLang="ko-KR" b="1" dirty="0" smtClean="0">
                <a:solidFill>
                  <a:schemeClr val="accent6">
                    <a:lumMod val="40000"/>
                    <a:lumOff val="60000"/>
                  </a:schemeClr>
                </a:solidFill>
              </a:rPr>
              <a:t>Оператор </a:t>
            </a:r>
            <a:r>
              <a:rPr lang="ru-RU" altLang="ko-KR" sz="5400" b="1" dirty="0" smtClean="0">
                <a:solidFill>
                  <a:schemeClr val="accent6">
                    <a:lumMod val="50000"/>
                  </a:schemeClr>
                </a:solidFill>
              </a:rPr>
              <a:t>множественного выбора</a:t>
            </a:r>
            <a:endParaRPr lang="ru-RU" dirty="0"/>
          </a:p>
        </p:txBody>
      </p:sp>
      <p:sp>
        <p:nvSpPr>
          <p:cNvPr id="66564" name="Заголовок 3"/>
          <p:cNvSpPr txBox="1">
            <a:spLocks/>
          </p:cNvSpPr>
          <p:nvPr/>
        </p:nvSpPr>
        <p:spPr bwMode="black">
          <a:xfrm>
            <a:off x="560388" y="5370513"/>
            <a:ext cx="7748587" cy="990600"/>
          </a:xfrm>
          <a:prstGeom prst="rect">
            <a:avLst/>
          </a:prstGeom>
          <a:noFill/>
          <a:ln w="9525">
            <a:noFill/>
            <a:miter lim="800000"/>
            <a:headEnd/>
            <a:tailEnd/>
          </a:ln>
          <a:effectLst/>
        </p:spPr>
        <p:txBody>
          <a:bodyPr anchor="b"/>
          <a:lstStyle/>
          <a:p>
            <a:pPr algn="ctr"/>
            <a:r>
              <a:rPr lang="ru-RU" altLang="ko-KR" sz="6000" b="1">
                <a:solidFill>
                  <a:srgbClr val="F3C43F"/>
                </a:solidFill>
                <a:latin typeface="Verdana" pitchFamily="34" charset="0"/>
              </a:rPr>
              <a:t> </a:t>
            </a:r>
            <a:r>
              <a:rPr lang="ru-RU" altLang="ko-KR" sz="6000" b="1">
                <a:solidFill>
                  <a:srgbClr val="E47C0D"/>
                </a:solidFill>
                <a:latin typeface="Verdana" pitchFamily="34" charset="0"/>
              </a:rPr>
              <a:t>SWITCH</a:t>
            </a:r>
            <a:r>
              <a:rPr lang="ru-RU" altLang="ko-KR" sz="6000">
                <a:solidFill>
                  <a:srgbClr val="F3C43F"/>
                </a:solidFill>
                <a:latin typeface="Verdana" pitchFamily="34" charset="0"/>
              </a:rPr>
              <a:t> </a:t>
            </a:r>
            <a:endParaRPr lang="ru-RU" altLang="ru-RU" sz="6000">
              <a:solidFill>
                <a:srgbClr val="F3C43F"/>
              </a:solidFill>
              <a:latin typeface="Verdana" pitchFamily="3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ru-RU" altLang="ko-KR" sz="2800" b="1" smtClean="0"/>
              <a:t>Использование оператора SWITCH</a:t>
            </a:r>
            <a:r>
              <a:rPr lang="ru-RU" altLang="ko-KR" sz="2800" smtClean="0"/>
              <a:t> </a:t>
            </a:r>
            <a:endParaRPr lang="ru-RU" altLang="ru-RU" sz="2800" smtClean="0"/>
          </a:p>
        </p:txBody>
      </p:sp>
      <p:sp>
        <p:nvSpPr>
          <p:cNvPr id="67587" name="Rectangle 3"/>
          <p:cNvSpPr>
            <a:spLocks noGrp="1" noChangeArrowheads="1"/>
          </p:cNvSpPr>
          <p:nvPr>
            <p:ph type="body" idx="1"/>
          </p:nvPr>
        </p:nvSpPr>
        <p:spPr>
          <a:xfrm>
            <a:off x="365125" y="2498725"/>
            <a:ext cx="4824413" cy="3319463"/>
          </a:xfrm>
        </p:spPr>
        <p:txBody>
          <a:bodyPr/>
          <a:lstStyle/>
          <a:p>
            <a:pPr marL="0" indent="0">
              <a:lnSpc>
                <a:spcPct val="90000"/>
              </a:lnSpc>
              <a:buFont typeface="Wingdings" pitchFamily="2" charset="2"/>
              <a:buNone/>
            </a:pPr>
            <a:r>
              <a:rPr lang="ru-RU" altLang="ru-RU" smtClean="0"/>
              <a:t>какое значение будет иметь некоторая целочисленная переменной (её называют «переменной-переключателем», а «switch» с английского переводится как раз как «переключатель»).</a:t>
            </a:r>
          </a:p>
        </p:txBody>
      </p:sp>
      <p:pic>
        <p:nvPicPr>
          <p:cNvPr id="67588" name="Рисунок 3"/>
          <p:cNvPicPr>
            <a:picLocks noChangeAspect="1"/>
          </p:cNvPicPr>
          <p:nvPr/>
        </p:nvPicPr>
        <p:blipFill>
          <a:blip r:embed="rId2"/>
          <a:srcRect/>
          <a:stretch>
            <a:fillRect/>
          </a:stretch>
        </p:blipFill>
        <p:spPr bwMode="auto">
          <a:xfrm>
            <a:off x="5189538" y="2371725"/>
            <a:ext cx="3573462" cy="3573463"/>
          </a:xfrm>
          <a:prstGeom prst="rect">
            <a:avLst/>
          </a:prstGeom>
          <a:noFill/>
          <a:ln w="9525">
            <a:noFill/>
            <a:miter lim="800000"/>
            <a:headEnd/>
            <a:tailEnd/>
          </a:ln>
        </p:spPr>
      </p:pic>
      <p:sp>
        <p:nvSpPr>
          <p:cNvPr id="67589" name="Rectangle 3"/>
          <p:cNvSpPr txBox="1">
            <a:spLocks noChangeArrowheads="1"/>
          </p:cNvSpPr>
          <p:nvPr/>
        </p:nvSpPr>
        <p:spPr bwMode="auto">
          <a:xfrm>
            <a:off x="265113" y="1233488"/>
            <a:ext cx="8497887" cy="1296987"/>
          </a:xfrm>
          <a:prstGeom prst="rect">
            <a:avLst/>
          </a:prstGeom>
          <a:noFill/>
          <a:ln w="9525">
            <a:noFill/>
            <a:miter lim="800000"/>
            <a:headEnd/>
            <a:tailEnd/>
          </a:ln>
          <a:effectLst/>
        </p:spPr>
        <p:txBody>
          <a:bodyPr/>
          <a:lstStyle/>
          <a:p>
            <a:pPr algn="just">
              <a:lnSpc>
                <a:spcPct val="90000"/>
              </a:lnSpc>
              <a:spcBef>
                <a:spcPct val="20000"/>
              </a:spcBef>
              <a:buClr>
                <a:schemeClr val="hlink"/>
              </a:buClr>
              <a:buFont typeface="Wingdings" pitchFamily="2" charset="2"/>
              <a:buNone/>
            </a:pPr>
            <a:r>
              <a:rPr lang="en-US" altLang="ru-RU" sz="2800">
                <a:latin typeface="Verdana" pitchFamily="34" charset="0"/>
              </a:rPr>
              <a:t>   </a:t>
            </a:r>
            <a:r>
              <a:rPr lang="ru-RU" altLang="ru-RU" sz="2800">
                <a:latin typeface="Verdana" pitchFamily="34" charset="0"/>
              </a:rPr>
              <a:t>Инструкция множественного выбора switch позволяет выполнять различные части программы в зависимости от того, </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ru-RU" altLang="ko-KR" sz="2800" b="1" smtClean="0"/>
              <a:t>Использование оператора SWITCH</a:t>
            </a:r>
            <a:r>
              <a:rPr lang="ru-RU" altLang="ko-KR" sz="2800" smtClean="0"/>
              <a:t> </a:t>
            </a:r>
            <a:endParaRPr lang="ru-RU" altLang="ru-RU" sz="2800" smtClean="0"/>
          </a:p>
        </p:txBody>
      </p:sp>
      <p:sp>
        <p:nvSpPr>
          <p:cNvPr id="68611" name="Rectangle 3"/>
          <p:cNvSpPr>
            <a:spLocks noGrp="1" noChangeArrowheads="1"/>
          </p:cNvSpPr>
          <p:nvPr>
            <p:ph type="body" idx="1"/>
          </p:nvPr>
        </p:nvSpPr>
        <p:spPr/>
        <p:txBody>
          <a:bodyPr/>
          <a:lstStyle/>
          <a:p>
            <a:pPr algn="ctr">
              <a:lnSpc>
                <a:spcPct val="90000"/>
              </a:lnSpc>
              <a:buFont typeface="Wingdings" pitchFamily="2" charset="2"/>
              <a:buNone/>
            </a:pPr>
            <a:r>
              <a:rPr lang="ru-RU" altLang="ru-RU" smtClean="0"/>
              <a:t>Оператор switch состоит из двух частей. </a:t>
            </a:r>
          </a:p>
          <a:p>
            <a:pPr algn="just">
              <a:lnSpc>
                <a:spcPct val="90000"/>
              </a:lnSpc>
            </a:pPr>
            <a:r>
              <a:rPr lang="ru-RU" altLang="ru-RU" smtClean="0"/>
              <a:t>Первая часть оператора switch представляет собой условие, которое появляется после ключевого слова switch. </a:t>
            </a:r>
          </a:p>
          <a:p>
            <a:pPr algn="just">
              <a:lnSpc>
                <a:spcPct val="90000"/>
              </a:lnSpc>
            </a:pPr>
            <a:r>
              <a:rPr lang="ru-RU" altLang="ru-RU" smtClean="0"/>
              <a:t>Вторая часть представляет собой возможные варианты соответствия. Когда программа встречает оператор switch, она сначала исследует условие, а затем пытается найти среди возможных вариантов тот, который соответствует условию. </a:t>
            </a:r>
          </a:p>
          <a:p>
            <a:pPr>
              <a:lnSpc>
                <a:spcPct val="90000"/>
              </a:lnSpc>
            </a:pPr>
            <a:endParaRPr lang="ru-RU" altLang="ru-RU" smtClean="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ru-RU" altLang="ko-KR" sz="2800" b="1" smtClean="0"/>
              <a:t>Использование оператора SWITCH</a:t>
            </a:r>
            <a:r>
              <a:rPr lang="ru-RU" altLang="ko-KR" sz="2800" smtClean="0"/>
              <a:t> </a:t>
            </a:r>
            <a:endParaRPr lang="ru-RU" altLang="ru-RU" sz="2800" smtClean="0"/>
          </a:p>
        </p:txBody>
      </p:sp>
      <p:sp>
        <p:nvSpPr>
          <p:cNvPr id="69635" name="Rectangle 3"/>
          <p:cNvSpPr>
            <a:spLocks noGrp="1" noChangeArrowheads="1"/>
          </p:cNvSpPr>
          <p:nvPr>
            <p:ph type="body" idx="1"/>
          </p:nvPr>
        </p:nvSpPr>
        <p:spPr>
          <a:xfrm>
            <a:off x="457200" y="1262063"/>
            <a:ext cx="6202363" cy="5248275"/>
          </a:xfrm>
        </p:spPr>
        <p:txBody>
          <a:bodyPr/>
          <a:lstStyle/>
          <a:p>
            <a:pPr marL="0" indent="0" algn="ctr">
              <a:lnSpc>
                <a:spcPct val="90000"/>
              </a:lnSpc>
              <a:buFont typeface="Wingdings" pitchFamily="2" charset="2"/>
              <a:buNone/>
            </a:pPr>
            <a:r>
              <a:rPr lang="ru-RU" altLang="ru-RU" sz="2400" smtClean="0"/>
              <a:t>Схема инструкции такова:</a:t>
            </a:r>
          </a:p>
          <a:p>
            <a:pPr marL="0" indent="0">
              <a:lnSpc>
                <a:spcPct val="90000"/>
              </a:lnSpc>
              <a:buFont typeface="Wingdings" pitchFamily="2" charset="2"/>
              <a:buNone/>
            </a:pPr>
            <a:r>
              <a:rPr lang="ru-RU" altLang="ru-RU" smtClean="0"/>
              <a:t>switch (</a:t>
            </a:r>
            <a:r>
              <a:rPr lang="ru-RU" altLang="ru-RU" i="1" smtClean="0">
                <a:latin typeface="Times New Roman" pitchFamily="18" charset="0"/>
                <a:cs typeface="Times New Roman" pitchFamily="18" charset="0"/>
              </a:rPr>
              <a:t>переключатель</a:t>
            </a:r>
            <a:r>
              <a:rPr lang="ru-RU" altLang="ru-RU" smtClean="0"/>
              <a:t>)  {</a:t>
            </a:r>
          </a:p>
          <a:p>
            <a:pPr marL="0" indent="0">
              <a:lnSpc>
                <a:spcPct val="90000"/>
              </a:lnSpc>
              <a:buFont typeface="Wingdings" pitchFamily="2" charset="2"/>
              <a:buNone/>
            </a:pPr>
            <a:r>
              <a:rPr lang="ru-RU" altLang="ru-RU" smtClean="0"/>
              <a:t>  case значение1:</a:t>
            </a:r>
          </a:p>
          <a:p>
            <a:pPr marL="0" indent="0">
              <a:lnSpc>
                <a:spcPct val="90000"/>
              </a:lnSpc>
              <a:buFont typeface="Wingdings" pitchFamily="2" charset="2"/>
              <a:buNone/>
            </a:pPr>
            <a:r>
              <a:rPr lang="ru-RU" altLang="ru-RU" smtClean="0"/>
              <a:t>    инструкция1;</a:t>
            </a:r>
          </a:p>
          <a:p>
            <a:pPr marL="0" indent="0">
              <a:lnSpc>
                <a:spcPct val="90000"/>
              </a:lnSpc>
              <a:buFont typeface="Wingdings" pitchFamily="2" charset="2"/>
              <a:buNone/>
            </a:pPr>
            <a:r>
              <a:rPr lang="ru-RU" altLang="ru-RU" smtClean="0"/>
              <a:t>    break;</a:t>
            </a:r>
          </a:p>
          <a:p>
            <a:pPr marL="0" indent="0">
              <a:lnSpc>
                <a:spcPct val="90000"/>
              </a:lnSpc>
              <a:buFont typeface="Wingdings" pitchFamily="2" charset="2"/>
              <a:buNone/>
            </a:pPr>
            <a:r>
              <a:rPr lang="ru-RU" altLang="ru-RU" smtClean="0"/>
              <a:t>  case значение2:</a:t>
            </a:r>
          </a:p>
          <a:p>
            <a:pPr marL="0" indent="0">
              <a:lnSpc>
                <a:spcPct val="90000"/>
              </a:lnSpc>
              <a:buFont typeface="Wingdings" pitchFamily="2" charset="2"/>
              <a:buNone/>
            </a:pPr>
            <a:r>
              <a:rPr lang="ru-RU" altLang="ru-RU" smtClean="0"/>
              <a:t>    инструкция2;</a:t>
            </a:r>
          </a:p>
          <a:p>
            <a:pPr marL="0" indent="0">
              <a:lnSpc>
                <a:spcPct val="90000"/>
              </a:lnSpc>
              <a:buFont typeface="Wingdings" pitchFamily="2" charset="2"/>
              <a:buNone/>
            </a:pPr>
            <a:r>
              <a:rPr lang="ru-RU" altLang="ru-RU" smtClean="0"/>
              <a:t>    break;</a:t>
            </a:r>
          </a:p>
          <a:p>
            <a:pPr marL="0" indent="0">
              <a:lnSpc>
                <a:spcPct val="90000"/>
              </a:lnSpc>
              <a:buFont typeface="Wingdings" pitchFamily="2" charset="2"/>
              <a:buNone/>
            </a:pPr>
            <a:r>
              <a:rPr lang="ru-RU" altLang="ru-RU" smtClean="0"/>
              <a:t>  …</a:t>
            </a:r>
          </a:p>
          <a:p>
            <a:pPr marL="0" indent="0">
              <a:lnSpc>
                <a:spcPct val="90000"/>
              </a:lnSpc>
              <a:buFont typeface="Wingdings" pitchFamily="2" charset="2"/>
              <a:buNone/>
            </a:pPr>
            <a:r>
              <a:rPr lang="ru-RU" altLang="ru-RU" smtClean="0"/>
              <a:t>  default:</a:t>
            </a:r>
          </a:p>
          <a:p>
            <a:pPr marL="0" indent="0">
              <a:lnSpc>
                <a:spcPct val="90000"/>
              </a:lnSpc>
              <a:buFont typeface="Wingdings" pitchFamily="2" charset="2"/>
              <a:buNone/>
            </a:pPr>
            <a:r>
              <a:rPr lang="ru-RU" altLang="ru-RU" smtClean="0"/>
              <a:t>    инструкция_по_умолчанию;</a:t>
            </a:r>
          </a:p>
          <a:p>
            <a:pPr marL="0" indent="0">
              <a:lnSpc>
                <a:spcPct val="90000"/>
              </a:lnSpc>
              <a:buFont typeface="Wingdings" pitchFamily="2" charset="2"/>
              <a:buNone/>
            </a:pPr>
            <a:r>
              <a:rPr lang="ru-RU" altLang="ru-RU" smtClean="0"/>
              <a:t>}</a:t>
            </a:r>
          </a:p>
          <a:p>
            <a:pPr marL="0" indent="0">
              <a:lnSpc>
                <a:spcPct val="90000"/>
              </a:lnSpc>
              <a:buFont typeface="Wingdings" pitchFamily="2" charset="2"/>
              <a:buNone/>
            </a:pPr>
            <a:endParaRPr lang="ru-RU" altLang="ru-RU" smtClean="0"/>
          </a:p>
        </p:txBody>
      </p:sp>
      <p:pic>
        <p:nvPicPr>
          <p:cNvPr id="69636" name="Рисунок 3"/>
          <p:cNvPicPr>
            <a:picLocks noChangeAspect="1"/>
          </p:cNvPicPr>
          <p:nvPr/>
        </p:nvPicPr>
        <p:blipFill>
          <a:blip r:embed="rId2"/>
          <a:srcRect/>
          <a:stretch>
            <a:fillRect/>
          </a:stretch>
        </p:blipFill>
        <p:spPr bwMode="auto">
          <a:xfrm>
            <a:off x="4678363" y="2254250"/>
            <a:ext cx="4257675" cy="3263900"/>
          </a:xfrm>
          <a:prstGeom prst="rect">
            <a:avLst/>
          </a:prstGeom>
          <a:noFill/>
          <a:ln w="9525">
            <a:noFill/>
            <a:miter lim="800000"/>
            <a:headEnd/>
            <a:tailEnd/>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Рисунок 7"/>
          <p:cNvPicPr>
            <a:picLocks noChangeAspect="1"/>
          </p:cNvPicPr>
          <p:nvPr/>
        </p:nvPicPr>
        <p:blipFill>
          <a:blip r:embed="rId2"/>
          <a:srcRect t="8481" b="4498"/>
          <a:stretch>
            <a:fillRect/>
          </a:stretch>
        </p:blipFill>
        <p:spPr bwMode="auto">
          <a:xfrm>
            <a:off x="2555875" y="2924175"/>
            <a:ext cx="3584575" cy="3529013"/>
          </a:xfrm>
          <a:prstGeom prst="rect">
            <a:avLst/>
          </a:prstGeom>
          <a:noFill/>
          <a:ln w="9525">
            <a:noFill/>
            <a:miter lim="800000"/>
            <a:headEnd/>
            <a:tailEnd/>
          </a:ln>
        </p:spPr>
      </p:pic>
      <p:sp>
        <p:nvSpPr>
          <p:cNvPr id="70659" name="Rectangle 2"/>
          <p:cNvSpPr>
            <a:spLocks noGrp="1" noChangeArrowheads="1"/>
          </p:cNvSpPr>
          <p:nvPr>
            <p:ph type="title"/>
          </p:nvPr>
        </p:nvSpPr>
        <p:spPr/>
        <p:txBody>
          <a:bodyPr/>
          <a:lstStyle/>
          <a:p>
            <a:r>
              <a:rPr lang="ru-RU" altLang="ko-KR" sz="2800" b="1" smtClean="0"/>
              <a:t>Использование оператора SWITCH</a:t>
            </a:r>
            <a:r>
              <a:rPr lang="ru-RU" altLang="ko-KR" sz="2800" smtClean="0"/>
              <a:t> </a:t>
            </a:r>
            <a:endParaRPr lang="ru-RU" altLang="ru-RU" sz="2800" smtClean="0"/>
          </a:p>
        </p:txBody>
      </p:sp>
      <p:sp>
        <p:nvSpPr>
          <p:cNvPr id="62467" name="Rectangle 3"/>
          <p:cNvSpPr>
            <a:spLocks noGrp="1" noChangeArrowheads="1"/>
          </p:cNvSpPr>
          <p:nvPr>
            <p:ph type="body" idx="1"/>
          </p:nvPr>
        </p:nvSpPr>
        <p:spPr>
          <a:xfrm>
            <a:off x="457200" y="1262063"/>
            <a:ext cx="8229600" cy="2527300"/>
          </a:xfrm>
        </p:spPr>
        <p:txBody>
          <a:bodyPr/>
          <a:lstStyle/>
          <a:p>
            <a:pPr marL="0" indent="0">
              <a:lnSpc>
                <a:spcPct val="90000"/>
              </a:lnSpc>
              <a:buFont typeface="Wingdings" pitchFamily="2" charset="2"/>
              <a:buNone/>
              <a:defRPr/>
            </a:pPr>
            <a:r>
              <a:rPr lang="ru-RU" altLang="ru-RU" dirty="0" smtClean="0"/>
              <a:t>Рассмотрим все элементы оператора:</a:t>
            </a:r>
          </a:p>
          <a:p>
            <a:pPr>
              <a:lnSpc>
                <a:spcPct val="90000"/>
              </a:lnSpc>
              <a:buFont typeface="Wingdings" pitchFamily="2" charset="2"/>
              <a:buChar char="Ø"/>
              <a:defRPr/>
            </a:pPr>
            <a:r>
              <a:rPr lang="ru-RU" altLang="ru-RU" dirty="0" smtClean="0"/>
              <a:t>переключатель — это целочисленная переменная или выражение дающее целочисленный результат;</a:t>
            </a:r>
          </a:p>
          <a:p>
            <a:pPr marL="0" indent="0">
              <a:lnSpc>
                <a:spcPct val="90000"/>
              </a:lnSpc>
              <a:buFont typeface="Wingdings" pitchFamily="2" charset="2"/>
              <a:buNone/>
              <a:defRPr/>
            </a:pPr>
            <a:r>
              <a:rPr lang="ru-RU" altLang="ru-RU" dirty="0" smtClean="0"/>
              <a:t>	</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ru-RU" altLang="ko-KR" sz="2800" b="1" smtClean="0"/>
              <a:t>Использование оператора SWITCH</a:t>
            </a:r>
            <a:r>
              <a:rPr lang="ru-RU" altLang="ko-KR" sz="2800" smtClean="0"/>
              <a:t> </a:t>
            </a:r>
            <a:endParaRPr lang="ru-RU" altLang="ru-RU" sz="2800" smtClean="0"/>
          </a:p>
        </p:txBody>
      </p:sp>
      <p:sp>
        <p:nvSpPr>
          <p:cNvPr id="62467" name="Rectangle 3"/>
          <p:cNvSpPr>
            <a:spLocks noGrp="1" noChangeArrowheads="1"/>
          </p:cNvSpPr>
          <p:nvPr>
            <p:ph type="body" idx="1"/>
          </p:nvPr>
        </p:nvSpPr>
        <p:spPr/>
        <p:txBody>
          <a:bodyPr/>
          <a:lstStyle/>
          <a:p>
            <a:pPr algn="just">
              <a:lnSpc>
                <a:spcPct val="90000"/>
              </a:lnSpc>
              <a:buFont typeface="Wingdings" pitchFamily="2" charset="2"/>
              <a:buChar char="Ø"/>
              <a:defRPr/>
            </a:pPr>
            <a:r>
              <a:rPr lang="ru-RU" altLang="ru-RU" b="1" dirty="0" smtClean="0"/>
              <a:t>значение1</a:t>
            </a:r>
            <a:r>
              <a:rPr lang="ru-RU" altLang="ru-RU" dirty="0" smtClean="0"/>
              <a:t>, </a:t>
            </a:r>
            <a:r>
              <a:rPr lang="ru-RU" altLang="ru-RU" b="1" dirty="0" smtClean="0"/>
              <a:t>значение2</a:t>
            </a:r>
            <a:r>
              <a:rPr lang="ru-RU" altLang="ru-RU" dirty="0" smtClean="0"/>
              <a:t>, … — это целочисленные литералы, с которыми будет сравниваться значение переключателя. </a:t>
            </a:r>
          </a:p>
          <a:p>
            <a:pPr marL="0" indent="0" algn="just">
              <a:lnSpc>
                <a:spcPct val="90000"/>
              </a:lnSpc>
              <a:buFont typeface="Wingdings" pitchFamily="2" charset="2"/>
              <a:buNone/>
              <a:defRPr/>
            </a:pPr>
            <a:r>
              <a:rPr lang="ru-RU" altLang="ru-RU" dirty="0"/>
              <a:t> </a:t>
            </a:r>
            <a:r>
              <a:rPr lang="ru-RU" altLang="ru-RU" dirty="0" smtClean="0"/>
              <a:t>  </a:t>
            </a:r>
          </a:p>
          <a:p>
            <a:pPr marL="0" indent="0" algn="just">
              <a:lnSpc>
                <a:spcPct val="90000"/>
              </a:lnSpc>
              <a:buFont typeface="Wingdings" pitchFamily="2" charset="2"/>
              <a:buNone/>
              <a:defRPr/>
            </a:pPr>
            <a:r>
              <a:rPr lang="ru-RU" altLang="ru-RU" dirty="0"/>
              <a:t> </a:t>
            </a:r>
            <a:r>
              <a:rPr lang="ru-RU" altLang="ru-RU" dirty="0" smtClean="0"/>
              <a:t>  Если переключатель равен </a:t>
            </a:r>
            <a:r>
              <a:rPr lang="ru-RU" altLang="ru-RU" b="1" dirty="0" err="1" smtClean="0"/>
              <a:t>значениюN</a:t>
            </a:r>
            <a:r>
              <a:rPr lang="ru-RU" altLang="ru-RU" dirty="0" smtClean="0"/>
              <a:t>, то программа будет выполняться со строки, следующей за </a:t>
            </a:r>
            <a:r>
              <a:rPr lang="ru-RU" altLang="ru-RU" dirty="0" err="1" smtClean="0"/>
              <a:t>case</a:t>
            </a:r>
            <a:r>
              <a:rPr lang="ru-RU" altLang="ru-RU" dirty="0" smtClean="0"/>
              <a:t> </a:t>
            </a:r>
            <a:r>
              <a:rPr lang="ru-RU" altLang="ru-RU" b="1" dirty="0" err="1" smtClean="0"/>
              <a:t>значениеN</a:t>
            </a:r>
            <a:r>
              <a:rPr lang="ru-RU" altLang="ru-RU" dirty="0" smtClean="0"/>
              <a:t>: и до ближайшего встреченного </a:t>
            </a:r>
            <a:r>
              <a:rPr lang="ru-RU" altLang="ru-RU" dirty="0" err="1" smtClean="0"/>
              <a:t>break</a:t>
            </a:r>
            <a:r>
              <a:rPr lang="ru-RU" altLang="ru-RU" dirty="0" smtClean="0"/>
              <a:t>, либо до конца блока </a:t>
            </a:r>
            <a:r>
              <a:rPr lang="ru-RU" altLang="ru-RU" dirty="0" err="1" smtClean="0"/>
              <a:t>switch</a:t>
            </a:r>
            <a:r>
              <a:rPr lang="ru-RU" altLang="ru-RU" dirty="0" smtClean="0"/>
              <a:t> (если </a:t>
            </a:r>
            <a:r>
              <a:rPr lang="ru-RU" altLang="ru-RU" dirty="0" err="1" smtClean="0"/>
              <a:t>break</a:t>
            </a:r>
            <a:r>
              <a:rPr lang="ru-RU" altLang="ru-RU" dirty="0" smtClean="0"/>
              <a:t> не встретится);</a:t>
            </a:r>
          </a:p>
          <a:p>
            <a:pPr marL="0" indent="0">
              <a:lnSpc>
                <a:spcPct val="90000"/>
              </a:lnSpc>
              <a:buFont typeface="Wingdings" pitchFamily="2" charset="2"/>
              <a:buNone/>
              <a:defRPr/>
            </a:pPr>
            <a:r>
              <a:rPr lang="ru-RU" altLang="ru-RU" dirty="0" smtClean="0"/>
              <a:t>	</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ru-RU" altLang="ko-KR" sz="2800" b="1" smtClean="0"/>
              <a:t>Использование оператора SWITCH</a:t>
            </a:r>
            <a:endParaRPr lang="ru-RU" altLang="ru-RU" sz="2800" b="1" smtClean="0"/>
          </a:p>
        </p:txBody>
      </p:sp>
      <p:pic>
        <p:nvPicPr>
          <p:cNvPr id="72707" name="Picture 4" descr="3D Character (68)"/>
          <p:cNvPicPr>
            <a:picLocks noChangeAspect="1" noChangeArrowheads="1"/>
          </p:cNvPicPr>
          <p:nvPr/>
        </p:nvPicPr>
        <p:blipFill>
          <a:blip r:embed="rId2"/>
          <a:srcRect/>
          <a:stretch>
            <a:fillRect/>
          </a:stretch>
        </p:blipFill>
        <p:spPr bwMode="auto">
          <a:xfrm>
            <a:off x="6877050" y="3284538"/>
            <a:ext cx="2519363" cy="3359150"/>
          </a:xfrm>
          <a:prstGeom prst="rect">
            <a:avLst/>
          </a:prstGeom>
          <a:noFill/>
          <a:ln w="9525">
            <a:noFill/>
            <a:miter lim="800000"/>
            <a:headEnd/>
            <a:tailEnd/>
          </a:ln>
        </p:spPr>
      </p:pic>
      <p:sp>
        <p:nvSpPr>
          <p:cNvPr id="72708" name="Rectangle 3"/>
          <p:cNvSpPr>
            <a:spLocks noGrp="1" noChangeArrowheads="1"/>
          </p:cNvSpPr>
          <p:nvPr>
            <p:ph type="body" idx="1"/>
          </p:nvPr>
        </p:nvSpPr>
        <p:spPr>
          <a:xfrm>
            <a:off x="468313" y="1196975"/>
            <a:ext cx="8229600" cy="5248275"/>
          </a:xfrm>
        </p:spPr>
        <p:txBody>
          <a:bodyPr/>
          <a:lstStyle/>
          <a:p>
            <a:r>
              <a:rPr lang="ru-RU" altLang="ru-RU" smtClean="0"/>
              <a:t>Если программа находит соответствие, выполняются указанные операторы.</a:t>
            </a:r>
            <a:endParaRPr lang="en-US" altLang="ru-RU" smtClean="0"/>
          </a:p>
          <a:p>
            <a:r>
              <a:rPr lang="ru-RU" altLang="ru-RU" smtClean="0"/>
              <a:t> Если же ни один из указанных вариантов не соответствует условию, то выполняется вариант default. </a:t>
            </a:r>
          </a:p>
          <a:p>
            <a:pPr>
              <a:buFont typeface="Wingdings" pitchFamily="2" charset="2"/>
              <a:buNone/>
            </a:pPr>
            <a:r>
              <a:rPr lang="ru-RU" altLang="ru-RU" smtClean="0"/>
              <a:t>Обратите внимание на использование оператора break в каждом варианте предыдущей программы.</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ru-RU" altLang="ko-KR" sz="2800" b="1" smtClean="0"/>
              <a:t>Использование оператора SWITCH</a:t>
            </a:r>
            <a:endParaRPr lang="ru-RU" altLang="ru-RU" sz="2800" b="1" smtClean="0"/>
          </a:p>
        </p:txBody>
      </p:sp>
      <p:sp>
        <p:nvSpPr>
          <p:cNvPr id="73731" name="Rectangle 3"/>
          <p:cNvSpPr>
            <a:spLocks noGrp="1" noChangeArrowheads="1"/>
          </p:cNvSpPr>
          <p:nvPr>
            <p:ph type="body" idx="1"/>
          </p:nvPr>
        </p:nvSpPr>
        <p:spPr>
          <a:xfrm>
            <a:off x="468313" y="1557338"/>
            <a:ext cx="8229600" cy="1590675"/>
          </a:xfrm>
        </p:spPr>
        <p:txBody>
          <a:bodyPr/>
          <a:lstStyle/>
          <a:p>
            <a:pPr algn="just">
              <a:lnSpc>
                <a:spcPct val="90000"/>
              </a:lnSpc>
            </a:pPr>
            <a:r>
              <a:rPr lang="ru-RU" altLang="ko-KR" sz="2400" smtClean="0"/>
              <a:t>Оказывается, если C++ встречает вариант, соответствующий условию оператора switch, то он подразумевает, что все последующие варианты тоже соответствуют условию. </a:t>
            </a:r>
            <a:endParaRPr lang="en-US" altLang="ko-KR" sz="2400" smtClean="0">
              <a:ea typeface="Gulim" pitchFamily="34" charset="-127"/>
            </a:endParaRPr>
          </a:p>
        </p:txBody>
      </p:sp>
      <p:pic>
        <p:nvPicPr>
          <p:cNvPr id="73732" name="Рисунок 1"/>
          <p:cNvPicPr>
            <a:picLocks noChangeAspect="1"/>
          </p:cNvPicPr>
          <p:nvPr/>
        </p:nvPicPr>
        <p:blipFill>
          <a:blip r:embed="rId2"/>
          <a:srcRect/>
          <a:stretch>
            <a:fillRect/>
          </a:stretch>
        </p:blipFill>
        <p:spPr bwMode="auto">
          <a:xfrm>
            <a:off x="1952625" y="2924175"/>
            <a:ext cx="5259388" cy="3579813"/>
          </a:xfrm>
          <a:prstGeom prst="rect">
            <a:avLst/>
          </a:prstGeom>
          <a:noFill/>
          <a:ln w="9525">
            <a:noFill/>
            <a:miter lim="800000"/>
            <a:headEnd/>
            <a:tailEnd/>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Рисунок 1"/>
          <p:cNvPicPr>
            <a:picLocks noChangeAspect="1"/>
          </p:cNvPicPr>
          <p:nvPr/>
        </p:nvPicPr>
        <p:blipFill>
          <a:blip r:embed="rId2"/>
          <a:srcRect/>
          <a:stretch>
            <a:fillRect/>
          </a:stretch>
        </p:blipFill>
        <p:spPr bwMode="auto">
          <a:xfrm>
            <a:off x="4932363" y="3783013"/>
            <a:ext cx="4103687" cy="3078162"/>
          </a:xfrm>
          <a:prstGeom prst="rect">
            <a:avLst/>
          </a:prstGeom>
          <a:noFill/>
          <a:ln w="9525">
            <a:noFill/>
            <a:miter lim="800000"/>
            <a:headEnd/>
            <a:tailEnd/>
          </a:ln>
        </p:spPr>
      </p:pic>
      <p:sp>
        <p:nvSpPr>
          <p:cNvPr id="74755" name="Rectangle 2"/>
          <p:cNvSpPr>
            <a:spLocks noGrp="1" noChangeArrowheads="1"/>
          </p:cNvSpPr>
          <p:nvPr>
            <p:ph type="title"/>
          </p:nvPr>
        </p:nvSpPr>
        <p:spPr/>
        <p:txBody>
          <a:bodyPr/>
          <a:lstStyle/>
          <a:p>
            <a:r>
              <a:rPr lang="ru-RU" altLang="ko-KR" sz="2800" b="1" smtClean="0"/>
              <a:t>Использование оператора SWITCH</a:t>
            </a:r>
            <a:endParaRPr lang="ru-RU" altLang="ru-RU" sz="2800" b="1" smtClean="0"/>
          </a:p>
        </p:txBody>
      </p:sp>
      <p:sp>
        <p:nvSpPr>
          <p:cNvPr id="74756" name="Rectangle 3"/>
          <p:cNvSpPr>
            <a:spLocks noGrp="1" noChangeArrowheads="1"/>
          </p:cNvSpPr>
          <p:nvPr>
            <p:ph type="body" idx="1"/>
          </p:nvPr>
        </p:nvSpPr>
        <p:spPr>
          <a:xfrm>
            <a:off x="381000" y="1268413"/>
            <a:ext cx="8229600" cy="2232025"/>
          </a:xfrm>
        </p:spPr>
        <p:txBody>
          <a:bodyPr/>
          <a:lstStyle/>
          <a:p>
            <a:pPr algn="just">
              <a:lnSpc>
                <a:spcPct val="90000"/>
              </a:lnSpc>
            </a:pPr>
            <a:r>
              <a:rPr lang="ru-RU" altLang="ko-KR" sz="2400" smtClean="0"/>
              <a:t>Оператор break указывает C++ завершить текущий оператор switch и продолжить выполнение программы с первого оператора, следующего за оператором switch. Если удалить операторы break из программы, то программа выведет не только требуемое сообщение, но и сообщение для всех последующих вариантов (потому что если один вариант является истинным, то и все последующие варианты в C++ рассматриваются как истинные). </a:t>
            </a:r>
            <a:endParaRPr lang="ru-RU" altLang="ru-RU" sz="2400" smtClean="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Рисунок 1"/>
          <p:cNvPicPr>
            <a:picLocks noChangeAspect="1"/>
          </p:cNvPicPr>
          <p:nvPr/>
        </p:nvPicPr>
        <p:blipFill>
          <a:blip r:embed="rId2"/>
          <a:srcRect/>
          <a:stretch>
            <a:fillRect/>
          </a:stretch>
        </p:blipFill>
        <p:spPr bwMode="auto">
          <a:xfrm>
            <a:off x="5313363" y="1557338"/>
            <a:ext cx="3830637" cy="4376737"/>
          </a:xfrm>
          <a:prstGeom prst="rect">
            <a:avLst/>
          </a:prstGeom>
          <a:noFill/>
          <a:ln w="9525">
            <a:noFill/>
            <a:miter lim="800000"/>
            <a:headEnd/>
            <a:tailEnd/>
          </a:ln>
        </p:spPr>
      </p:pic>
      <p:sp>
        <p:nvSpPr>
          <p:cNvPr id="11267" name="Rectangle 3"/>
          <p:cNvSpPr>
            <a:spLocks noGrp="1" noChangeArrowheads="1"/>
          </p:cNvSpPr>
          <p:nvPr>
            <p:ph type="body" idx="1"/>
          </p:nvPr>
        </p:nvSpPr>
        <p:spPr>
          <a:xfrm>
            <a:off x="468313" y="1870075"/>
            <a:ext cx="5338762" cy="3751263"/>
          </a:xfrm>
        </p:spPr>
        <p:txBody>
          <a:bodyPr/>
          <a:lstStyle/>
          <a:p>
            <a:pPr algn="just" eaLnBrk="1" hangingPunct="1">
              <a:lnSpc>
                <a:spcPct val="90000"/>
              </a:lnSpc>
            </a:pPr>
            <a:r>
              <a:rPr lang="ru-RU" altLang="ru-RU" sz="2400" smtClean="0"/>
              <a:t>Принято исходный код программ на C++ сохранять с расширением .cpp после имени файла (происходит такая идея от названия «C Plus Plus» и от того, что во многих операционных системах знак плюс нельзя использовать в именах файлов и каталогов).</a:t>
            </a:r>
          </a:p>
        </p:txBody>
      </p:sp>
      <p:sp>
        <p:nvSpPr>
          <p:cNvPr id="11268" name="Rectangle 4"/>
          <p:cNvSpPr>
            <a:spLocks noGrp="1" noChangeArrowheads="1"/>
          </p:cNvSpPr>
          <p:nvPr>
            <p:ph type="title"/>
          </p:nvPr>
        </p:nvSpPr>
        <p:spPr>
          <a:noFill/>
        </p:spPr>
        <p:txBody>
          <a:bodyPr/>
          <a:lstStyle/>
          <a:p>
            <a:pPr eaLnBrk="1" hangingPunct="1"/>
            <a:r>
              <a:rPr lang="ru-RU" altLang="ru-RU" sz="2800" b="1" smtClean="0"/>
              <a:t>Состав языка</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ru-RU" altLang="ko-KR" sz="2800" b="1" smtClean="0"/>
              <a:t>Использование оператора SWITCH</a:t>
            </a:r>
            <a:endParaRPr lang="ru-RU" altLang="ru-RU" sz="2800" b="1" smtClean="0"/>
          </a:p>
        </p:txBody>
      </p:sp>
      <p:sp>
        <p:nvSpPr>
          <p:cNvPr id="75779" name="Объект 1"/>
          <p:cNvSpPr>
            <a:spLocks noGrp="1"/>
          </p:cNvSpPr>
          <p:nvPr>
            <p:ph idx="1"/>
          </p:nvPr>
        </p:nvSpPr>
        <p:spPr>
          <a:xfrm>
            <a:off x="457200" y="1262063"/>
            <a:ext cx="8229600" cy="1951037"/>
          </a:xfrm>
        </p:spPr>
        <p:txBody>
          <a:bodyPr/>
          <a:lstStyle/>
          <a:p>
            <a:pPr marL="0" indent="0" algn="just">
              <a:buFont typeface="Wingdings" pitchFamily="2" charset="2"/>
              <a:buNone/>
            </a:pPr>
            <a:r>
              <a:rPr lang="ru-RU" altLang="ru-RU" smtClean="0">
                <a:cs typeface="Times New Roman" pitchFamily="18" charset="0"/>
              </a:rPr>
              <a:t>    Такое поведение программы можно использовать во благо. Например, можно разместить несколько подряд идущих меток с разными литералами, для которых будет выполняться один и тот же код:</a:t>
            </a:r>
          </a:p>
        </p:txBody>
      </p:sp>
      <p:pic>
        <p:nvPicPr>
          <p:cNvPr id="75780" name="Рисунок 2"/>
          <p:cNvPicPr>
            <a:picLocks noChangeAspect="1"/>
          </p:cNvPicPr>
          <p:nvPr/>
        </p:nvPicPr>
        <p:blipFill>
          <a:blip r:embed="rId2"/>
          <a:srcRect/>
          <a:stretch>
            <a:fillRect/>
          </a:stretch>
        </p:blipFill>
        <p:spPr bwMode="auto">
          <a:xfrm>
            <a:off x="719138" y="4076700"/>
            <a:ext cx="2276475" cy="2276475"/>
          </a:xfrm>
          <a:prstGeom prst="rect">
            <a:avLst/>
          </a:prstGeom>
          <a:noFill/>
          <a:ln w="9525">
            <a:noFill/>
            <a:miter lim="800000"/>
            <a:headEnd/>
            <a:tailEnd/>
          </a:ln>
        </p:spPr>
      </p:pic>
      <p:pic>
        <p:nvPicPr>
          <p:cNvPr id="75781" name="Рисунок 5"/>
          <p:cNvPicPr>
            <a:picLocks noChangeAspect="1"/>
          </p:cNvPicPr>
          <p:nvPr/>
        </p:nvPicPr>
        <p:blipFill>
          <a:blip r:embed="rId3"/>
          <a:srcRect/>
          <a:stretch>
            <a:fillRect/>
          </a:stretch>
        </p:blipFill>
        <p:spPr bwMode="auto">
          <a:xfrm>
            <a:off x="4284663" y="3465513"/>
            <a:ext cx="3851275" cy="2887662"/>
          </a:xfrm>
          <a:prstGeom prst="rect">
            <a:avLst/>
          </a:prstGeom>
          <a:noFill/>
          <a:ln w="9525">
            <a:noFill/>
            <a:miter lim="800000"/>
            <a:headEnd/>
            <a:tailEnd/>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ru-RU" altLang="ko-KR" sz="2800" b="1" smtClean="0"/>
              <a:t>Использование оператора SWITCH</a:t>
            </a:r>
            <a:endParaRPr lang="ru-RU" altLang="ru-RU" sz="2800" b="1" smtClean="0"/>
          </a:p>
        </p:txBody>
      </p:sp>
      <p:sp>
        <p:nvSpPr>
          <p:cNvPr id="76803" name="Объект 1"/>
          <p:cNvSpPr>
            <a:spLocks noGrp="1"/>
          </p:cNvSpPr>
          <p:nvPr>
            <p:ph idx="1"/>
          </p:nvPr>
        </p:nvSpPr>
        <p:spPr/>
        <p:txBody>
          <a:bodyPr/>
          <a:lstStyle/>
          <a:p>
            <a:pPr marL="0" indent="0">
              <a:buFont typeface="Wingdings" pitchFamily="2" charset="2"/>
              <a:buNone/>
            </a:pPr>
            <a:r>
              <a:rPr lang="ru-RU" altLang="ru-RU" sz="2000" smtClean="0">
                <a:latin typeface="Times New Roman" pitchFamily="18" charset="0"/>
                <a:cs typeface="Times New Roman" pitchFamily="18" charset="0"/>
              </a:rPr>
              <a:t>    switch(ans) {</a:t>
            </a:r>
          </a:p>
          <a:p>
            <a:pPr marL="0" indent="0">
              <a:buFont typeface="Wingdings" pitchFamily="2" charset="2"/>
              <a:buNone/>
            </a:pPr>
            <a:r>
              <a:rPr lang="ru-RU" altLang="ru-RU" sz="2000" smtClean="0">
                <a:latin typeface="Times New Roman" pitchFamily="18" charset="0"/>
                <a:cs typeface="Times New Roman" pitchFamily="18" charset="0"/>
              </a:rPr>
              <a:t>    case 'Д':</a:t>
            </a:r>
          </a:p>
          <a:p>
            <a:pPr marL="0" indent="0">
              <a:buFont typeface="Wingdings" pitchFamily="2" charset="2"/>
              <a:buNone/>
            </a:pPr>
            <a:r>
              <a:rPr lang="ru-RU" altLang="ru-RU" sz="2000" smtClean="0">
                <a:latin typeface="Times New Roman" pitchFamily="18" charset="0"/>
                <a:cs typeface="Times New Roman" pitchFamily="18" charset="0"/>
              </a:rPr>
              <a:t>    case 'д':</a:t>
            </a:r>
          </a:p>
          <a:p>
            <a:pPr marL="0" indent="0">
              <a:buFont typeface="Wingdings" pitchFamily="2" charset="2"/>
              <a:buNone/>
            </a:pPr>
            <a:r>
              <a:rPr lang="ru-RU" altLang="ru-RU" sz="2000" smtClean="0">
                <a:latin typeface="Times New Roman" pitchFamily="18" charset="0"/>
                <a:cs typeface="Times New Roman" pitchFamily="18" charset="0"/>
              </a:rPr>
              <a:t>    case 'Y':</a:t>
            </a:r>
          </a:p>
          <a:p>
            <a:pPr marL="0" indent="0">
              <a:buFont typeface="Wingdings" pitchFamily="2" charset="2"/>
              <a:buNone/>
            </a:pPr>
            <a:r>
              <a:rPr lang="ru-RU" altLang="ru-RU" sz="2000" smtClean="0">
                <a:latin typeface="Times New Roman" pitchFamily="18" charset="0"/>
                <a:cs typeface="Times New Roman" pitchFamily="18" charset="0"/>
              </a:rPr>
              <a:t>    case 'y':                </a:t>
            </a:r>
          </a:p>
          <a:p>
            <a:pPr marL="0" indent="0">
              <a:buFont typeface="Wingdings" pitchFamily="2" charset="2"/>
              <a:buNone/>
            </a:pPr>
            <a:r>
              <a:rPr lang="ru-RU" altLang="ru-RU" sz="2000" smtClean="0">
                <a:latin typeface="Times New Roman" pitchFamily="18" charset="0"/>
                <a:cs typeface="Times New Roman" pitchFamily="18" charset="0"/>
              </a:rPr>
              <a:t>       cout &lt;&lt; "Продолжаем программу";</a:t>
            </a:r>
          </a:p>
          <a:p>
            <a:pPr marL="0" indent="0">
              <a:buFont typeface="Wingdings" pitchFamily="2" charset="2"/>
              <a:buNone/>
            </a:pPr>
            <a:r>
              <a:rPr lang="ru-RU" altLang="ru-RU" sz="2000" smtClean="0">
                <a:latin typeface="Times New Roman" pitchFamily="18" charset="0"/>
                <a:cs typeface="Times New Roman" pitchFamily="18" charset="0"/>
              </a:rPr>
              <a:t>    case 'Н':</a:t>
            </a:r>
          </a:p>
          <a:p>
            <a:pPr marL="0" indent="0">
              <a:buFont typeface="Wingdings" pitchFamily="2" charset="2"/>
              <a:buNone/>
            </a:pPr>
            <a:r>
              <a:rPr lang="ru-RU" altLang="ru-RU" sz="2000" smtClean="0">
                <a:latin typeface="Times New Roman" pitchFamily="18" charset="0"/>
                <a:cs typeface="Times New Roman" pitchFamily="18" charset="0"/>
              </a:rPr>
              <a:t>    case 'н':                </a:t>
            </a:r>
          </a:p>
          <a:p>
            <a:pPr marL="0" indent="0">
              <a:buFont typeface="Wingdings" pitchFamily="2" charset="2"/>
              <a:buNone/>
            </a:pPr>
            <a:r>
              <a:rPr lang="ru-RU" altLang="ru-RU" sz="2000" smtClean="0">
                <a:latin typeface="Times New Roman" pitchFamily="18" charset="0"/>
                <a:cs typeface="Times New Roman" pitchFamily="18" charset="0"/>
              </a:rPr>
              <a:t>    case 'N':                </a:t>
            </a:r>
          </a:p>
          <a:p>
            <a:pPr marL="0" indent="0">
              <a:buFont typeface="Wingdings" pitchFamily="2" charset="2"/>
              <a:buNone/>
            </a:pPr>
            <a:r>
              <a:rPr lang="ru-RU" altLang="ru-RU" sz="2000" smtClean="0">
                <a:latin typeface="Times New Roman" pitchFamily="18" charset="0"/>
                <a:cs typeface="Times New Roman" pitchFamily="18" charset="0"/>
              </a:rPr>
              <a:t>    case 'n':                                </a:t>
            </a:r>
          </a:p>
          <a:p>
            <a:pPr marL="0" indent="0">
              <a:buFont typeface="Wingdings" pitchFamily="2" charset="2"/>
              <a:buNone/>
            </a:pPr>
            <a:r>
              <a:rPr lang="ru-RU" altLang="ru-RU" sz="2000" smtClean="0">
                <a:latin typeface="Times New Roman" pitchFamily="18" charset="0"/>
                <a:cs typeface="Times New Roman" pitchFamily="18" charset="0"/>
              </a:rPr>
              <a:t>        cout &lt;&lt; "Останавливаем программу";</a:t>
            </a:r>
          </a:p>
          <a:p>
            <a:pPr marL="0" indent="0">
              <a:buFont typeface="Wingdings" pitchFamily="2" charset="2"/>
              <a:buNone/>
            </a:pPr>
            <a:r>
              <a:rPr lang="ru-RU" altLang="ru-RU" sz="2000" smtClean="0">
                <a:latin typeface="Times New Roman" pitchFamily="18" charset="0"/>
                <a:cs typeface="Times New Roman" pitchFamily="18" charset="0"/>
              </a:rPr>
              <a:t>        break;</a:t>
            </a:r>
          </a:p>
          <a:p>
            <a:pPr marL="0" indent="0">
              <a:buFont typeface="Wingdings" pitchFamily="2" charset="2"/>
              <a:buNone/>
            </a:pPr>
            <a:r>
              <a:rPr lang="ru-RU" altLang="ru-RU" sz="2000" smtClean="0">
                <a:latin typeface="Times New Roman" pitchFamily="18" charset="0"/>
                <a:cs typeface="Times New Roman" pitchFamily="18" charset="0"/>
              </a:rPr>
              <a:t>    default:</a:t>
            </a:r>
          </a:p>
          <a:p>
            <a:pPr marL="0" indent="0">
              <a:buFont typeface="Wingdings" pitchFamily="2" charset="2"/>
              <a:buNone/>
            </a:pPr>
            <a:r>
              <a:rPr lang="ru-RU" altLang="ru-RU" sz="2000" smtClean="0">
                <a:latin typeface="Times New Roman" pitchFamily="18" charset="0"/>
                <a:cs typeface="Times New Roman" pitchFamily="18" charset="0"/>
              </a:rPr>
              <a:t>        cout &lt;&lt; "Вы ввели неподходящий символ";</a:t>
            </a:r>
          </a:p>
          <a:p>
            <a:pPr marL="0" indent="0">
              <a:buFont typeface="Wingdings" pitchFamily="2" charset="2"/>
              <a:buNone/>
            </a:pPr>
            <a:r>
              <a:rPr lang="ru-RU" altLang="ru-RU" sz="2000" smtClean="0">
                <a:latin typeface="Times New Roman" pitchFamily="18" charset="0"/>
                <a:cs typeface="Times New Roman" pitchFamily="18" charset="0"/>
              </a:rPr>
              <a:t>}</a:t>
            </a:r>
          </a:p>
          <a:p>
            <a:pPr marL="0" indent="0" algn="just">
              <a:buFont typeface="Wingdings" pitchFamily="2" charset="2"/>
              <a:buNone/>
            </a:pPr>
            <a:endParaRPr lang="ru-RU" altLang="ru-RU" sz="2000" smtClean="0">
              <a:latin typeface="Times New Roman" pitchFamily="18" charset="0"/>
              <a:cs typeface="Times New Roman" pitchFamily="18"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ru-RU" altLang="ko-KR" sz="2800" b="1" smtClean="0"/>
              <a:t>Использование оператора SWITCH</a:t>
            </a:r>
            <a:r>
              <a:rPr lang="ru-RU" altLang="ko-KR" sz="2800" smtClean="0"/>
              <a:t> </a:t>
            </a:r>
            <a:endParaRPr lang="ru-RU" altLang="ru-RU" sz="2800" smtClean="0"/>
          </a:p>
        </p:txBody>
      </p:sp>
      <p:sp>
        <p:nvSpPr>
          <p:cNvPr id="62467" name="Rectangle 3"/>
          <p:cNvSpPr>
            <a:spLocks noGrp="1" noChangeArrowheads="1"/>
          </p:cNvSpPr>
          <p:nvPr>
            <p:ph type="body" idx="1"/>
          </p:nvPr>
        </p:nvSpPr>
        <p:spPr/>
        <p:txBody>
          <a:bodyPr/>
          <a:lstStyle/>
          <a:p>
            <a:pPr algn="just">
              <a:lnSpc>
                <a:spcPct val="90000"/>
              </a:lnSpc>
              <a:buFont typeface="Wingdings" pitchFamily="2" charset="2"/>
              <a:buChar char="Ø"/>
              <a:defRPr/>
            </a:pPr>
            <a:r>
              <a:rPr lang="ru-RU" altLang="ru-RU" sz="2400" b="1" dirty="0" err="1" smtClean="0"/>
              <a:t>default</a:t>
            </a:r>
            <a:r>
              <a:rPr lang="ru-RU" altLang="ru-RU" sz="2400" b="1" dirty="0" smtClean="0"/>
              <a:t>:</a:t>
            </a:r>
            <a:r>
              <a:rPr lang="ru-RU" altLang="ru-RU" sz="2400" dirty="0" smtClean="0"/>
              <a:t> — это метка инструкции после которой будут выполняться в том случае, если выше ни одно из </a:t>
            </a:r>
            <a:r>
              <a:rPr lang="ru-RU" altLang="ru-RU" sz="2400" b="1" dirty="0" err="1" smtClean="0"/>
              <a:t>значенийN</a:t>
            </a:r>
            <a:r>
              <a:rPr lang="ru-RU" altLang="ru-RU" sz="2400" dirty="0" smtClean="0"/>
              <a:t> не совпало с переключателем. Метка </a:t>
            </a:r>
            <a:r>
              <a:rPr lang="ru-RU" altLang="ru-RU" sz="2400" dirty="0" err="1" smtClean="0"/>
              <a:t>default</a:t>
            </a:r>
            <a:r>
              <a:rPr lang="ru-RU" altLang="ru-RU" sz="2400" dirty="0" smtClean="0"/>
              <a:t> — необязательная: можно её не включать в блок </a:t>
            </a:r>
            <a:r>
              <a:rPr lang="ru-RU" altLang="ru-RU" sz="2400" dirty="0" err="1" smtClean="0"/>
              <a:t>switch</a:t>
            </a:r>
            <a:r>
              <a:rPr lang="ru-RU" altLang="ru-RU" sz="2400" dirty="0" smtClean="0"/>
              <a:t> меток или не выполнять после неё никаких команд;</a:t>
            </a:r>
          </a:p>
          <a:p>
            <a:pPr algn="just">
              <a:lnSpc>
                <a:spcPct val="90000"/>
              </a:lnSpc>
              <a:buFont typeface="Wingdings" pitchFamily="2" charset="2"/>
              <a:buChar char="Ø"/>
              <a:defRPr/>
            </a:pPr>
            <a:r>
              <a:rPr lang="ru-RU" altLang="ru-RU" sz="2400" b="1" dirty="0" err="1" smtClean="0"/>
              <a:t>инструкцияN</a:t>
            </a:r>
            <a:r>
              <a:rPr lang="ru-RU" altLang="ru-RU" sz="2400" dirty="0" smtClean="0"/>
              <a:t> — простая или составная инструкция. Притом в случае составной несколько команд не обязательно объединять в блок, можно их просто написать друг за другом разделяя с помощью «;» (и начиная новые строки для удобства).</a:t>
            </a:r>
          </a:p>
          <a:p>
            <a:pPr marL="0" indent="0">
              <a:lnSpc>
                <a:spcPct val="90000"/>
              </a:lnSpc>
              <a:buFont typeface="Wingdings" pitchFamily="2" charset="2"/>
              <a:buNone/>
              <a:defRPr/>
            </a:pPr>
            <a:endParaRPr lang="ru-RU" altLang="ru-RU" dirty="0" smtClean="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ru-RU" altLang="ko-KR" sz="2800" b="1" smtClean="0"/>
              <a:t>Использование оператора SWITCH</a:t>
            </a:r>
            <a:r>
              <a:rPr lang="ru-RU" altLang="ko-KR" sz="2800" smtClean="0"/>
              <a:t> </a:t>
            </a:r>
            <a:endParaRPr lang="ru-RU" altLang="ru-RU" sz="2800" smtClean="0"/>
          </a:p>
        </p:txBody>
      </p:sp>
      <p:sp>
        <p:nvSpPr>
          <p:cNvPr id="78851" name="Rectangle 3"/>
          <p:cNvSpPr>
            <a:spLocks noGrp="1" noChangeArrowheads="1"/>
          </p:cNvSpPr>
          <p:nvPr>
            <p:ph type="body" idx="1"/>
          </p:nvPr>
        </p:nvSpPr>
        <p:spPr/>
        <p:txBody>
          <a:bodyPr/>
          <a:lstStyle/>
          <a:p>
            <a:pPr marL="0" indent="0" algn="just">
              <a:lnSpc>
                <a:spcPct val="90000"/>
              </a:lnSpc>
              <a:buFont typeface="Wingdings" pitchFamily="2" charset="2"/>
              <a:buNone/>
            </a:pPr>
            <a:r>
              <a:rPr lang="en-US" altLang="ru-RU" sz="2400" smtClean="0"/>
              <a:t>   </a:t>
            </a:r>
            <a:r>
              <a:rPr lang="ru-RU" altLang="ru-RU" sz="2400" smtClean="0"/>
              <a:t>Если мы захотим как-то оповестить пользователя о том, что он ввёл неподходящий символ, то пригодится метка default:</a:t>
            </a:r>
          </a:p>
          <a:p>
            <a:pPr marL="0" indent="0">
              <a:lnSpc>
                <a:spcPct val="90000"/>
              </a:lnSpc>
              <a:buFont typeface="Wingdings" pitchFamily="2" charset="2"/>
              <a:buNone/>
            </a:pPr>
            <a:r>
              <a:rPr lang="ru-RU" altLang="ru-RU" sz="2400" smtClean="0"/>
              <a:t>switch(ans) {</a:t>
            </a:r>
          </a:p>
          <a:p>
            <a:pPr marL="0" indent="0">
              <a:lnSpc>
                <a:spcPct val="90000"/>
              </a:lnSpc>
              <a:buFont typeface="Wingdings" pitchFamily="2" charset="2"/>
              <a:buNone/>
            </a:pPr>
            <a:r>
              <a:rPr lang="ru-RU" altLang="ru-RU" sz="2400" smtClean="0"/>
              <a:t>    case 'Д':</a:t>
            </a:r>
          </a:p>
          <a:p>
            <a:pPr marL="0" indent="0">
              <a:lnSpc>
                <a:spcPct val="90000"/>
              </a:lnSpc>
              <a:buFont typeface="Wingdings" pitchFamily="2" charset="2"/>
              <a:buNone/>
            </a:pPr>
            <a:r>
              <a:rPr lang="ru-RU" altLang="ru-RU" sz="2400" smtClean="0"/>
              <a:t>        cout &lt;&lt; "Продолжаем программу";</a:t>
            </a:r>
          </a:p>
          <a:p>
            <a:pPr marL="0" indent="0">
              <a:lnSpc>
                <a:spcPct val="90000"/>
              </a:lnSpc>
              <a:buFont typeface="Wingdings" pitchFamily="2" charset="2"/>
              <a:buNone/>
            </a:pPr>
            <a:r>
              <a:rPr lang="ru-RU" altLang="ru-RU" sz="2400" smtClean="0"/>
              <a:t>        break;</a:t>
            </a:r>
          </a:p>
          <a:p>
            <a:pPr marL="0" indent="0">
              <a:lnSpc>
                <a:spcPct val="90000"/>
              </a:lnSpc>
              <a:buFont typeface="Wingdings" pitchFamily="2" charset="2"/>
              <a:buNone/>
            </a:pPr>
            <a:r>
              <a:rPr lang="ru-RU" altLang="ru-RU" sz="2400" smtClean="0"/>
              <a:t>    case 'Н':</a:t>
            </a:r>
          </a:p>
          <a:p>
            <a:pPr marL="0" indent="0">
              <a:lnSpc>
                <a:spcPct val="90000"/>
              </a:lnSpc>
              <a:buFont typeface="Wingdings" pitchFamily="2" charset="2"/>
              <a:buNone/>
            </a:pPr>
            <a:r>
              <a:rPr lang="ru-RU" altLang="ru-RU" sz="2400" smtClean="0"/>
              <a:t>        cout &lt;&lt; "Останавливаем программу";</a:t>
            </a:r>
          </a:p>
          <a:p>
            <a:pPr marL="0" indent="0">
              <a:lnSpc>
                <a:spcPct val="90000"/>
              </a:lnSpc>
              <a:buFont typeface="Wingdings" pitchFamily="2" charset="2"/>
              <a:buNone/>
            </a:pPr>
            <a:r>
              <a:rPr lang="ru-RU" altLang="ru-RU" sz="2400" smtClean="0"/>
              <a:t>        break;</a:t>
            </a:r>
          </a:p>
          <a:p>
            <a:pPr marL="0" indent="0">
              <a:lnSpc>
                <a:spcPct val="90000"/>
              </a:lnSpc>
              <a:buFont typeface="Wingdings" pitchFamily="2" charset="2"/>
              <a:buNone/>
            </a:pPr>
            <a:r>
              <a:rPr lang="ru-RU" altLang="ru-RU" sz="2400" smtClean="0"/>
              <a:t>    default:</a:t>
            </a:r>
          </a:p>
          <a:p>
            <a:pPr marL="0" indent="0">
              <a:lnSpc>
                <a:spcPct val="90000"/>
              </a:lnSpc>
              <a:buFont typeface="Wingdings" pitchFamily="2" charset="2"/>
              <a:buNone/>
            </a:pPr>
            <a:r>
              <a:rPr lang="ru-RU" altLang="ru-RU" sz="2400" smtClean="0"/>
              <a:t>        cout &lt;&lt; "Вы ввели неподходящий символ";</a:t>
            </a:r>
          </a:p>
          <a:p>
            <a:pPr marL="0" indent="0">
              <a:lnSpc>
                <a:spcPct val="90000"/>
              </a:lnSpc>
              <a:buFont typeface="Wingdings" pitchFamily="2" charset="2"/>
              <a:buNone/>
            </a:pPr>
            <a:r>
              <a:rPr lang="ru-RU" altLang="ru-RU" sz="2400" smtClean="0"/>
              <a:t>}</a:t>
            </a:r>
          </a:p>
          <a:p>
            <a:pPr marL="0" indent="0">
              <a:lnSpc>
                <a:spcPct val="90000"/>
              </a:lnSpc>
              <a:buFont typeface="Wingdings" pitchFamily="2" charset="2"/>
              <a:buNone/>
            </a:pPr>
            <a:endParaRPr lang="ru-RU" altLang="ru-RU" smtClean="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ru-RU" altLang="ko-KR" sz="2800" b="1" smtClean="0"/>
              <a:t>Использование оператора SWITCH</a:t>
            </a:r>
            <a:endParaRPr lang="ru-RU" altLang="ru-RU" sz="2800" b="1" smtClean="0"/>
          </a:p>
        </p:txBody>
      </p:sp>
      <p:sp>
        <p:nvSpPr>
          <p:cNvPr id="79875" name="Rectangle 3"/>
          <p:cNvSpPr>
            <a:spLocks noGrp="1" noChangeArrowheads="1"/>
          </p:cNvSpPr>
          <p:nvPr>
            <p:ph type="body" idx="1"/>
          </p:nvPr>
        </p:nvSpPr>
        <p:spPr>
          <a:xfrm>
            <a:off x="457200" y="1262063"/>
            <a:ext cx="8578850" cy="5248275"/>
          </a:xfrm>
        </p:spPr>
        <p:txBody>
          <a:bodyPr/>
          <a:lstStyle/>
          <a:p>
            <a:pPr algn="ctr">
              <a:lnSpc>
                <a:spcPct val="80000"/>
              </a:lnSpc>
              <a:buFont typeface="Wingdings" pitchFamily="2" charset="2"/>
              <a:buNone/>
            </a:pPr>
            <a:r>
              <a:rPr lang="ru-RU" altLang="ru-RU" sz="1800" smtClean="0"/>
              <a:t>Вывод словесного описания оценки, основываясь на текущей оценке ученика</a:t>
            </a:r>
            <a:endParaRPr lang="en-US" altLang="ru-RU" sz="1800" smtClean="0"/>
          </a:p>
          <a:p>
            <a:pPr>
              <a:lnSpc>
                <a:spcPct val="80000"/>
              </a:lnSpc>
              <a:buFont typeface="Wingdings" pitchFamily="2" charset="2"/>
              <a:buNone/>
            </a:pPr>
            <a:r>
              <a:rPr lang="en-US" altLang="ru-RU" sz="1800" smtClean="0"/>
              <a:t>#include &lt;iostream.h&gt;</a:t>
            </a:r>
          </a:p>
          <a:p>
            <a:pPr>
              <a:lnSpc>
                <a:spcPct val="80000"/>
              </a:lnSpc>
              <a:buFont typeface="Wingdings" pitchFamily="2" charset="2"/>
              <a:buNone/>
            </a:pPr>
            <a:r>
              <a:rPr lang="en-US" altLang="ru-RU" sz="1800" smtClean="0"/>
              <a:t>int main() </a:t>
            </a:r>
          </a:p>
          <a:p>
            <a:pPr>
              <a:lnSpc>
                <a:spcPct val="80000"/>
              </a:lnSpc>
              <a:buFont typeface="Wingdings" pitchFamily="2" charset="2"/>
              <a:buNone/>
            </a:pPr>
            <a:r>
              <a:rPr lang="en-US" altLang="ru-RU" sz="1800" smtClean="0"/>
              <a:t>{</a:t>
            </a:r>
          </a:p>
          <a:p>
            <a:pPr>
              <a:lnSpc>
                <a:spcPct val="80000"/>
              </a:lnSpc>
              <a:buFont typeface="Wingdings" pitchFamily="2" charset="2"/>
              <a:buNone/>
            </a:pPr>
            <a:r>
              <a:rPr lang="en-US" altLang="ru-RU" sz="1800" smtClean="0"/>
              <a:t>	 </a:t>
            </a:r>
            <a:r>
              <a:rPr lang="ru-RU" altLang="ru-RU" sz="1800" smtClean="0"/>
              <a:t>int </a:t>
            </a:r>
            <a:r>
              <a:rPr lang="en-US" altLang="ru-RU" sz="1800" smtClean="0"/>
              <a:t>grade</a:t>
            </a:r>
            <a:r>
              <a:rPr lang="ru-RU" altLang="ru-RU" sz="1800" smtClean="0"/>
              <a:t>; </a:t>
            </a:r>
            <a:endParaRPr lang="en-US" altLang="ru-RU" sz="1800" smtClean="0"/>
          </a:p>
          <a:p>
            <a:pPr>
              <a:lnSpc>
                <a:spcPct val="80000"/>
              </a:lnSpc>
              <a:buFont typeface="Wingdings" pitchFamily="2" charset="2"/>
              <a:buNone/>
            </a:pPr>
            <a:r>
              <a:rPr lang="en-US" altLang="ru-RU" sz="1800" smtClean="0"/>
              <a:t>	</a:t>
            </a:r>
            <a:r>
              <a:rPr lang="ru-RU" altLang="ru-RU" sz="1800" smtClean="0"/>
              <a:t>cout &lt;&lt; "Введите оценку" </a:t>
            </a:r>
            <a:r>
              <a:rPr lang="en-US" altLang="ru-RU" sz="1800" smtClean="0"/>
              <a:t>&lt;&lt; endl</a:t>
            </a:r>
            <a:r>
              <a:rPr lang="ru-RU" altLang="ru-RU" sz="1800" smtClean="0"/>
              <a:t>; </a:t>
            </a:r>
            <a:endParaRPr lang="en-US" altLang="ru-RU" sz="1800" smtClean="0"/>
          </a:p>
          <a:p>
            <a:pPr>
              <a:lnSpc>
                <a:spcPct val="80000"/>
              </a:lnSpc>
              <a:buFont typeface="Wingdings" pitchFamily="2" charset="2"/>
              <a:buNone/>
            </a:pPr>
            <a:r>
              <a:rPr lang="en-US" altLang="ru-RU" sz="1800" smtClean="0"/>
              <a:t>	</a:t>
            </a:r>
            <a:r>
              <a:rPr lang="ru-RU" altLang="ru-RU" sz="1800" smtClean="0"/>
              <a:t>cin &gt;&gt; </a:t>
            </a:r>
            <a:r>
              <a:rPr lang="en-US" altLang="ru-RU" sz="1800" smtClean="0"/>
              <a:t>grade</a:t>
            </a:r>
            <a:r>
              <a:rPr lang="ru-RU" altLang="ru-RU" sz="1800" smtClean="0"/>
              <a:t>; </a:t>
            </a:r>
            <a:endParaRPr lang="en-US" altLang="ru-RU" sz="1800" smtClean="0"/>
          </a:p>
          <a:p>
            <a:pPr>
              <a:lnSpc>
                <a:spcPct val="80000"/>
              </a:lnSpc>
              <a:buFont typeface="Wingdings" pitchFamily="2" charset="2"/>
              <a:buNone/>
            </a:pPr>
            <a:r>
              <a:rPr lang="en-US" altLang="ru-RU" sz="1800" smtClean="0"/>
              <a:t>	switch (grade) </a:t>
            </a:r>
          </a:p>
          <a:p>
            <a:pPr>
              <a:lnSpc>
                <a:spcPct val="80000"/>
              </a:lnSpc>
              <a:buFont typeface="Wingdings" pitchFamily="2" charset="2"/>
              <a:buNone/>
            </a:pPr>
            <a:r>
              <a:rPr lang="en-US" altLang="ru-RU" sz="1800" smtClean="0"/>
              <a:t>	   { case 5: cout &lt;&lt; "</a:t>
            </a:r>
            <a:r>
              <a:rPr lang="ru-RU" altLang="ru-RU" sz="1800" smtClean="0"/>
              <a:t>Поздравляем</a:t>
            </a:r>
            <a:r>
              <a:rPr lang="en-US" altLang="ru-RU" sz="1800" smtClean="0"/>
              <a:t>, </a:t>
            </a:r>
            <a:r>
              <a:rPr lang="ru-RU" altLang="ru-RU" sz="1800" smtClean="0"/>
              <a:t>вы</a:t>
            </a:r>
            <a:r>
              <a:rPr lang="en-US" altLang="ru-RU" sz="1800" smtClean="0"/>
              <a:t> </a:t>
            </a:r>
            <a:r>
              <a:rPr lang="ru-RU" altLang="ru-RU" sz="1800" smtClean="0"/>
              <a:t>получили</a:t>
            </a:r>
            <a:r>
              <a:rPr lang="en-US" altLang="ru-RU" sz="1800" smtClean="0"/>
              <a:t> </a:t>
            </a:r>
            <a:r>
              <a:rPr lang="ru-RU" altLang="ru-RU" sz="1800" smtClean="0"/>
              <a:t>пять</a:t>
            </a:r>
            <a:r>
              <a:rPr lang="en-US" altLang="ru-RU" sz="1800" smtClean="0"/>
              <a:t>" &lt;&lt; endl; break;</a:t>
            </a:r>
            <a:endParaRPr lang="ru-RU" altLang="ru-RU" sz="1800" smtClean="0"/>
          </a:p>
          <a:p>
            <a:pPr>
              <a:lnSpc>
                <a:spcPct val="80000"/>
              </a:lnSpc>
              <a:buFont typeface="Wingdings" pitchFamily="2" charset="2"/>
              <a:buNone/>
            </a:pPr>
            <a:r>
              <a:rPr lang="en-US" altLang="ru-RU" sz="1800" smtClean="0"/>
              <a:t>	      </a:t>
            </a:r>
            <a:r>
              <a:rPr lang="ru-RU" altLang="ru-RU" sz="1800" smtClean="0"/>
              <a:t>case 4: cout &lt;&lt; "Хорошо, у вас хорошо" &lt;&lt; endl; break;</a:t>
            </a:r>
          </a:p>
          <a:p>
            <a:pPr>
              <a:lnSpc>
                <a:spcPct val="80000"/>
              </a:lnSpc>
              <a:buFont typeface="Wingdings" pitchFamily="2" charset="2"/>
              <a:buNone/>
            </a:pPr>
            <a:r>
              <a:rPr lang="en-US" altLang="ru-RU" sz="1800" smtClean="0"/>
              <a:t>          </a:t>
            </a:r>
            <a:r>
              <a:rPr lang="ru-RU" altLang="ru-RU" sz="1800" smtClean="0"/>
              <a:t>case 3: cout &lt;&lt; "У вас всего лишь удовлетворительно" &lt;&lt; endl; break;</a:t>
            </a:r>
          </a:p>
          <a:p>
            <a:pPr>
              <a:lnSpc>
                <a:spcPct val="80000"/>
              </a:lnSpc>
              <a:buFont typeface="Wingdings" pitchFamily="2" charset="2"/>
              <a:buNone/>
            </a:pPr>
            <a:r>
              <a:rPr lang="en-US" altLang="ru-RU" sz="1800" smtClean="0"/>
              <a:t>          </a:t>
            </a:r>
            <a:r>
              <a:rPr lang="ru-RU" altLang="ru-RU" sz="1800" smtClean="0"/>
              <a:t>case 2: cout &lt;&lt; "Плохо, у вас двойка" &lt;&lt; endl; break;</a:t>
            </a:r>
          </a:p>
          <a:p>
            <a:pPr>
              <a:lnSpc>
                <a:spcPct val="80000"/>
              </a:lnSpc>
              <a:buFont typeface="Wingdings" pitchFamily="2" charset="2"/>
              <a:buNone/>
            </a:pPr>
            <a:r>
              <a:rPr lang="en-US" altLang="ru-RU" sz="1800" smtClean="0"/>
              <a:t>          </a:t>
            </a:r>
            <a:r>
              <a:rPr lang="ru-RU" altLang="ru-RU" sz="1800" smtClean="0"/>
              <a:t>default: cout &lt;&lt; "Ужасно! Учите лучше!" &lt;&lt; endl; break;</a:t>
            </a:r>
          </a:p>
          <a:p>
            <a:pPr>
              <a:lnSpc>
                <a:spcPct val="80000"/>
              </a:lnSpc>
              <a:buFont typeface="Wingdings" pitchFamily="2" charset="2"/>
              <a:buNone/>
            </a:pPr>
            <a:r>
              <a:rPr lang="ru-RU" altLang="ru-RU" sz="1800" smtClean="0"/>
              <a:t>       }</a:t>
            </a:r>
          </a:p>
          <a:p>
            <a:pPr>
              <a:lnSpc>
                <a:spcPct val="80000"/>
              </a:lnSpc>
              <a:buFont typeface="Wingdings" pitchFamily="2" charset="2"/>
              <a:buNone/>
            </a:pPr>
            <a:r>
              <a:rPr lang="ru-RU" altLang="ru-RU" sz="1800" smtClean="0"/>
              <a:t>}</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ru-RU" altLang="ko-KR" sz="2800" b="1" smtClean="0"/>
              <a:t>Использование оператора SWITCH</a:t>
            </a:r>
            <a:endParaRPr lang="ru-RU" altLang="ru-RU" sz="2800" b="1" smtClean="0"/>
          </a:p>
        </p:txBody>
      </p:sp>
      <p:sp>
        <p:nvSpPr>
          <p:cNvPr id="80899" name="Rectangle 3"/>
          <p:cNvSpPr>
            <a:spLocks noGrp="1" noChangeArrowheads="1"/>
          </p:cNvSpPr>
          <p:nvPr>
            <p:ph type="body" idx="1"/>
          </p:nvPr>
        </p:nvSpPr>
        <p:spPr/>
        <p:txBody>
          <a:bodyPr/>
          <a:lstStyle/>
          <a:p>
            <a:pPr marL="0" indent="0" algn="just">
              <a:buFont typeface="Wingdings" pitchFamily="2" charset="2"/>
              <a:buNone/>
            </a:pPr>
            <a:r>
              <a:rPr lang="ru-RU" altLang="ru-RU" sz="2400" smtClean="0"/>
              <a:t>   </a:t>
            </a:r>
            <a:r>
              <a:rPr lang="en-US" altLang="ru-RU" sz="2400" smtClean="0"/>
              <a:t>S</a:t>
            </a:r>
            <a:r>
              <a:rPr lang="ru-RU" altLang="ru-RU" sz="2400" smtClean="0"/>
              <a:t>witch позволяет только сравнивать переключатель с конкретными значениями, но не позволяет для какой-то из веток задать условие в виде целого диапазона значений с использованием операторов сравнения (например, с использованием строгих неравенств и логических операторов «и» или «или»). </a:t>
            </a:r>
          </a:p>
          <a:p>
            <a:pPr marL="0" indent="0" algn="just">
              <a:buFont typeface="Wingdings" pitchFamily="2" charset="2"/>
              <a:buNone/>
            </a:pPr>
            <a:r>
              <a:rPr lang="ru-RU" altLang="ru-RU" sz="2400" smtClean="0"/>
              <a:t>    В качестве переключателя могут выступать только целочисленные переменные или выражения.</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Подзаголовок 4"/>
          <p:cNvSpPr>
            <a:spLocks noGrp="1"/>
          </p:cNvSpPr>
          <p:nvPr>
            <p:ph type="subTitle" idx="1"/>
          </p:nvPr>
        </p:nvSpPr>
        <p:spPr>
          <a:xfrm>
            <a:off x="3132138" y="5157788"/>
            <a:ext cx="6019800" cy="381000"/>
          </a:xfrm>
        </p:spPr>
        <p:txBody>
          <a:bodyPr/>
          <a:lstStyle/>
          <a:p>
            <a:pPr>
              <a:defRPr/>
            </a:pPr>
            <a:r>
              <a:rPr lang="ru-RU" sz="3200" dirty="0">
                <a:solidFill>
                  <a:schemeClr val="accent6">
                    <a:lumMod val="50000"/>
                  </a:schemeClr>
                </a:solidFill>
                <a:latin typeface="Monotype Corsiva" panose="03010101010201010101" pitchFamily="66" charset="0"/>
              </a:rPr>
              <a:t>С другой стороны, мы не можем игнорировать </a:t>
            </a:r>
            <a:r>
              <a:rPr lang="ru-RU" sz="3200" dirty="0" smtClean="0">
                <a:solidFill>
                  <a:schemeClr val="accent6">
                    <a:lumMod val="50000"/>
                  </a:schemeClr>
                </a:solidFill>
                <a:latin typeface="Monotype Corsiva" panose="03010101010201010101" pitchFamily="66" charset="0"/>
              </a:rPr>
              <a:t>эффективность</a:t>
            </a:r>
          </a:p>
          <a:p>
            <a:pPr algn="r">
              <a:defRPr/>
            </a:pPr>
            <a:r>
              <a:rPr lang="ru-RU" sz="3200" dirty="0" smtClean="0">
                <a:solidFill>
                  <a:schemeClr val="accent6">
                    <a:lumMod val="50000"/>
                  </a:schemeClr>
                </a:solidFill>
                <a:latin typeface="Monotype Corsiva" panose="03010101010201010101" pitchFamily="66" charset="0"/>
              </a:rPr>
              <a:t>- </a:t>
            </a:r>
            <a:r>
              <a:rPr lang="ru-RU" sz="3200" dirty="0">
                <a:solidFill>
                  <a:schemeClr val="accent6">
                    <a:lumMod val="50000"/>
                  </a:schemeClr>
                </a:solidFill>
                <a:latin typeface="Monotype Corsiva" panose="03010101010201010101" pitchFamily="66" charset="0"/>
              </a:rPr>
              <a:t>Джон Бентли </a:t>
            </a:r>
            <a:endParaRPr lang="ru-RU" altLang="ru-RU" sz="3200" dirty="0" smtClean="0">
              <a:solidFill>
                <a:schemeClr val="accent6">
                  <a:lumMod val="50000"/>
                </a:schemeClr>
              </a:solidFill>
              <a:latin typeface="Monotype Corsiva" panose="03010101010201010101" pitchFamily="66" charset="0"/>
            </a:endParaRPr>
          </a:p>
        </p:txBody>
      </p:sp>
      <p:sp>
        <p:nvSpPr>
          <p:cNvPr id="81923" name="Заголовок 3"/>
          <p:cNvSpPr>
            <a:spLocks noGrp="1"/>
          </p:cNvSpPr>
          <p:nvPr>
            <p:ph type="ctrTitle"/>
          </p:nvPr>
        </p:nvSpPr>
        <p:spPr/>
        <p:txBody>
          <a:bodyPr/>
          <a:lstStyle/>
          <a:p>
            <a:r>
              <a:rPr lang="ru-RU" altLang="ru-RU" smtClean="0"/>
              <a:t>Циклы в С++</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Заголовок 1"/>
          <p:cNvSpPr>
            <a:spLocks noGrp="1"/>
          </p:cNvSpPr>
          <p:nvPr>
            <p:ph type="title"/>
          </p:nvPr>
        </p:nvSpPr>
        <p:spPr/>
        <p:txBody>
          <a:bodyPr/>
          <a:lstStyle/>
          <a:p>
            <a:r>
              <a:rPr lang="ru-RU" altLang="ru-RU" b="1" smtClean="0"/>
              <a:t>Циклы</a:t>
            </a:r>
          </a:p>
        </p:txBody>
      </p:sp>
      <p:sp>
        <p:nvSpPr>
          <p:cNvPr id="82947" name="Объект 2"/>
          <p:cNvSpPr>
            <a:spLocks noGrp="1"/>
          </p:cNvSpPr>
          <p:nvPr>
            <p:ph idx="1"/>
          </p:nvPr>
        </p:nvSpPr>
        <p:spPr/>
        <p:txBody>
          <a:bodyPr/>
          <a:lstStyle/>
          <a:p>
            <a:r>
              <a:rPr lang="ru-RU" altLang="ru-RU" smtClean="0"/>
              <a:t>Cуществует два типа циклов: типа «пока» и типа «n-раз».</a:t>
            </a:r>
          </a:p>
          <a:p>
            <a:r>
              <a:rPr lang="ru-RU" altLang="ru-RU" smtClean="0"/>
              <a:t>Первый тип «пока» предназначен для повторения некоторых действий до тех пор, пока выполняется некоторое условие. </a:t>
            </a:r>
          </a:p>
          <a:p>
            <a:r>
              <a:rPr lang="ru-RU" altLang="ru-RU" smtClean="0"/>
              <a:t>Второй тип «n-раз» предназначен для повторения некоторых действий заранее известное количество раз. </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Заголовок 1"/>
          <p:cNvSpPr>
            <a:spLocks noGrp="1"/>
          </p:cNvSpPr>
          <p:nvPr>
            <p:ph type="title"/>
          </p:nvPr>
        </p:nvSpPr>
        <p:spPr>
          <a:xfrm>
            <a:off x="762000" y="188913"/>
            <a:ext cx="8359775" cy="563562"/>
          </a:xfrm>
        </p:spPr>
        <p:txBody>
          <a:bodyPr/>
          <a:lstStyle/>
          <a:p>
            <a:r>
              <a:rPr lang="ru-RU" altLang="ru-RU" b="1" smtClean="0"/>
              <a:t>Цикл типа «n-раз» (оператор for)</a:t>
            </a:r>
          </a:p>
        </p:txBody>
      </p:sp>
      <p:sp>
        <p:nvSpPr>
          <p:cNvPr id="3" name="Объект 2"/>
          <p:cNvSpPr>
            <a:spLocks noGrp="1"/>
          </p:cNvSpPr>
          <p:nvPr>
            <p:ph idx="1"/>
          </p:nvPr>
        </p:nvSpPr>
        <p:spPr/>
        <p:txBody>
          <a:bodyPr/>
          <a:lstStyle/>
          <a:p>
            <a:pPr marL="0" indent="0">
              <a:buFont typeface="Wingdings" pitchFamily="2" charset="2"/>
              <a:buNone/>
              <a:defRPr/>
            </a:pPr>
            <a:r>
              <a:rPr lang="ru-RU" dirty="0" smtClean="0"/>
              <a:t>Оператор </a:t>
            </a:r>
            <a:r>
              <a:rPr lang="ru-RU" dirty="0" err="1" smtClean="0"/>
              <a:t>for</a:t>
            </a:r>
            <a:r>
              <a:rPr lang="ru-RU" dirty="0" smtClean="0"/>
              <a:t> содержит три параметра.</a:t>
            </a:r>
          </a:p>
          <a:p>
            <a:pPr>
              <a:defRPr/>
            </a:pPr>
            <a:r>
              <a:rPr lang="ru-RU" dirty="0" smtClean="0"/>
              <a:t> Первый называется инициализацией,</a:t>
            </a:r>
          </a:p>
          <a:p>
            <a:pPr>
              <a:defRPr/>
            </a:pPr>
            <a:r>
              <a:rPr lang="ru-RU" dirty="0" smtClean="0"/>
              <a:t> второй — условием повторения, </a:t>
            </a:r>
          </a:p>
          <a:p>
            <a:pPr>
              <a:defRPr/>
            </a:pPr>
            <a:r>
              <a:rPr lang="ru-RU" dirty="0" smtClean="0"/>
              <a:t> третий — итерацией.</a:t>
            </a:r>
          </a:p>
          <a:p>
            <a:pPr marL="0" indent="0">
              <a:buFont typeface="Wingdings" pitchFamily="2" charset="2"/>
              <a:buNone/>
              <a:defRPr/>
            </a:pPr>
            <a:r>
              <a:rPr lang="ru-RU" b="1" dirty="0" err="1" smtClean="0"/>
              <a:t>for</a:t>
            </a:r>
            <a:r>
              <a:rPr lang="ru-RU" dirty="0" smtClean="0"/>
              <a:t> (инициализация; условие; итерация) </a:t>
            </a:r>
          </a:p>
          <a:p>
            <a:pPr marL="0" indent="0">
              <a:buFont typeface="Wingdings" pitchFamily="2" charset="2"/>
              <a:buNone/>
              <a:defRPr/>
            </a:pPr>
            <a:r>
              <a:rPr lang="ru-RU" dirty="0"/>
              <a:t>	</a:t>
            </a:r>
            <a:r>
              <a:rPr lang="ru-RU" dirty="0" smtClean="0"/>
              <a:t>{</a:t>
            </a:r>
          </a:p>
          <a:p>
            <a:pPr marL="0" indent="0">
              <a:buFont typeface="Wingdings" pitchFamily="2" charset="2"/>
              <a:buNone/>
              <a:defRPr/>
            </a:pPr>
            <a:r>
              <a:rPr lang="ru-RU" dirty="0" smtClean="0"/>
              <a:t>   		 //тело цикла, т. е. действия повторяемые циклично</a:t>
            </a:r>
          </a:p>
          <a:p>
            <a:pPr marL="0" indent="0">
              <a:buFont typeface="Wingdings" pitchFamily="2" charset="2"/>
              <a:buNone/>
              <a:defRPr/>
            </a:pPr>
            <a:r>
              <a:rPr lang="ru-RU" dirty="0" smtClean="0"/>
              <a:t>	}</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563563" y="1773238"/>
            <a:ext cx="8229600" cy="3441700"/>
          </a:xfrm>
        </p:spPr>
        <p:txBody>
          <a:bodyPr/>
          <a:lstStyle/>
          <a:p>
            <a:pPr marL="0" indent="0" algn="just">
              <a:buFont typeface="Wingdings" pitchFamily="2" charset="2"/>
              <a:buNone/>
              <a:defRPr/>
            </a:pPr>
            <a:r>
              <a:rPr lang="ru-RU" dirty="0" smtClean="0"/>
              <a:t>   В первом параметре обычно выбирают какую-то переменную, с помощью которой будет подсчитываться количество повторений цикла. Её называют счетчиком. Счётчику задают некоторое начальное значение (указывают, начиная с какого значения он будет изменяться).</a:t>
            </a:r>
          </a:p>
          <a:p>
            <a:pPr>
              <a:defRPr/>
            </a:pPr>
            <a:endParaRPr lang="ru-RU" dirty="0"/>
          </a:p>
        </p:txBody>
      </p:sp>
      <p:sp>
        <p:nvSpPr>
          <p:cNvPr id="84995" name="Заголовок 1"/>
          <p:cNvSpPr>
            <a:spLocks noGrp="1"/>
          </p:cNvSpPr>
          <p:nvPr>
            <p:ph type="title"/>
          </p:nvPr>
        </p:nvSpPr>
        <p:spPr>
          <a:xfrm>
            <a:off x="762000" y="188913"/>
            <a:ext cx="8359775" cy="563562"/>
          </a:xfrm>
        </p:spPr>
        <p:txBody>
          <a:bodyPr/>
          <a:lstStyle/>
          <a:p>
            <a:r>
              <a:rPr lang="ru-RU" altLang="ru-RU" b="1" smtClean="0"/>
              <a:t>Цикл типа «n-раз» (оператор for)</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type="body" idx="1"/>
          </p:nvPr>
        </p:nvSpPr>
        <p:spPr/>
        <p:txBody>
          <a:bodyPr/>
          <a:lstStyle/>
          <a:p>
            <a:pPr algn="just" eaLnBrk="1" hangingPunct="1">
              <a:lnSpc>
                <a:spcPct val="90000"/>
              </a:lnSpc>
            </a:pPr>
            <a:r>
              <a:rPr lang="ru-RU" altLang="ru-RU" sz="2400" smtClean="0"/>
              <a:t>Для C++ существует масса IDE (например, NetBeans). Внутри IDE (интегрированной среды разработки) процесс компиляции и запуска автоматизирован и, как правило, скрыт от разработчика. Но эти процессы всё равно, происходят каждый раз при попытке запустить программу, притом строго в рассмотренной нами последовательности, т.е. самое минимальное изменение в программном коде требует пересохранения файла с исходным кодом, перекомпиляции и перезапуска программы.</a:t>
            </a:r>
          </a:p>
          <a:p>
            <a:pPr algn="just" eaLnBrk="1" hangingPunct="1">
              <a:lnSpc>
                <a:spcPct val="90000"/>
              </a:lnSpc>
            </a:pPr>
            <a:endParaRPr lang="ru-RU" altLang="ru-RU" sz="2400" smtClean="0"/>
          </a:p>
        </p:txBody>
      </p:sp>
      <p:sp>
        <p:nvSpPr>
          <p:cNvPr id="12291" name="Rectangle 4"/>
          <p:cNvSpPr>
            <a:spLocks noGrp="1" noChangeArrowheads="1"/>
          </p:cNvSpPr>
          <p:nvPr>
            <p:ph type="title"/>
          </p:nvPr>
        </p:nvSpPr>
        <p:spPr>
          <a:noFill/>
        </p:spPr>
        <p:txBody>
          <a:bodyPr/>
          <a:lstStyle/>
          <a:p>
            <a:pPr eaLnBrk="1" hangingPunct="1"/>
            <a:r>
              <a:rPr lang="ru-RU" altLang="ru-RU" sz="2800" b="1" smtClean="0"/>
              <a:t>Состав языка</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Рисунок 4"/>
          <p:cNvPicPr>
            <a:picLocks noChangeAspect="1"/>
          </p:cNvPicPr>
          <p:nvPr/>
        </p:nvPicPr>
        <p:blipFill>
          <a:blip r:embed="rId2"/>
          <a:srcRect/>
          <a:stretch>
            <a:fillRect/>
          </a:stretch>
        </p:blipFill>
        <p:spPr bwMode="auto">
          <a:xfrm>
            <a:off x="4943475" y="1809750"/>
            <a:ext cx="4200525" cy="4200525"/>
          </a:xfrm>
          <a:prstGeom prst="rect">
            <a:avLst/>
          </a:prstGeom>
          <a:noFill/>
          <a:ln w="9525">
            <a:noFill/>
            <a:miter lim="800000"/>
            <a:headEnd/>
            <a:tailEnd/>
          </a:ln>
        </p:spPr>
      </p:pic>
      <p:sp>
        <p:nvSpPr>
          <p:cNvPr id="86019" name="Объект 2"/>
          <p:cNvSpPr>
            <a:spLocks noGrp="1"/>
          </p:cNvSpPr>
          <p:nvPr>
            <p:ph idx="1"/>
          </p:nvPr>
        </p:nvSpPr>
        <p:spPr>
          <a:xfrm>
            <a:off x="684213" y="1844675"/>
            <a:ext cx="4833937" cy="3463925"/>
          </a:xfrm>
        </p:spPr>
        <p:txBody>
          <a:bodyPr/>
          <a:lstStyle/>
          <a:p>
            <a:r>
              <a:rPr lang="ru-RU" altLang="ru-RU" smtClean="0"/>
              <a:t>Во втором параметре указывают некоторое ограничение на счётчик (указывают, до какого значения он будет изменяться).</a:t>
            </a:r>
          </a:p>
        </p:txBody>
      </p:sp>
      <p:sp>
        <p:nvSpPr>
          <p:cNvPr id="86020" name="Заголовок 1"/>
          <p:cNvSpPr>
            <a:spLocks noGrp="1"/>
          </p:cNvSpPr>
          <p:nvPr>
            <p:ph type="title"/>
          </p:nvPr>
        </p:nvSpPr>
        <p:spPr>
          <a:xfrm>
            <a:off x="762000" y="188913"/>
            <a:ext cx="8359775" cy="563562"/>
          </a:xfrm>
        </p:spPr>
        <p:txBody>
          <a:bodyPr/>
          <a:lstStyle/>
          <a:p>
            <a:r>
              <a:rPr lang="ru-RU" altLang="ru-RU" b="1" smtClean="0"/>
              <a:t>Цикл типа «n-раз» (оператор for)</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Рисунок 5"/>
          <p:cNvPicPr>
            <a:picLocks noChangeAspect="1"/>
          </p:cNvPicPr>
          <p:nvPr/>
        </p:nvPicPr>
        <p:blipFill>
          <a:blip r:embed="rId2"/>
          <a:srcRect/>
          <a:stretch>
            <a:fillRect/>
          </a:stretch>
        </p:blipFill>
        <p:spPr bwMode="auto">
          <a:xfrm>
            <a:off x="-252413" y="1484313"/>
            <a:ext cx="4556126" cy="4556125"/>
          </a:xfrm>
          <a:prstGeom prst="rect">
            <a:avLst/>
          </a:prstGeom>
          <a:noFill/>
          <a:ln w="9525">
            <a:noFill/>
            <a:miter lim="800000"/>
            <a:headEnd/>
            <a:tailEnd/>
          </a:ln>
        </p:spPr>
      </p:pic>
      <p:sp>
        <p:nvSpPr>
          <p:cNvPr id="87043" name="Объект 2"/>
          <p:cNvSpPr>
            <a:spLocks noGrp="1"/>
          </p:cNvSpPr>
          <p:nvPr>
            <p:ph idx="1"/>
          </p:nvPr>
        </p:nvSpPr>
        <p:spPr>
          <a:xfrm>
            <a:off x="3563938" y="1412875"/>
            <a:ext cx="5375275" cy="3246438"/>
          </a:xfrm>
        </p:spPr>
        <p:txBody>
          <a:bodyPr/>
          <a:lstStyle/>
          <a:p>
            <a:pPr marL="0" indent="0" algn="just">
              <a:buFont typeface="Wingdings" pitchFamily="2" charset="2"/>
              <a:buNone/>
            </a:pPr>
            <a:r>
              <a:rPr lang="ru-RU" altLang="ru-RU" smtClean="0"/>
              <a:t>        В третьем параметре указывают выражение, изменяющее счётчик после каждого шага цикла. Обычно это инкремент или декремент, но можно использовать любое выражение, где счётчику будет присваиваться некоторое новое значение.</a:t>
            </a:r>
          </a:p>
        </p:txBody>
      </p:sp>
      <p:sp>
        <p:nvSpPr>
          <p:cNvPr id="87044" name="Заголовок 1"/>
          <p:cNvSpPr>
            <a:spLocks noGrp="1"/>
          </p:cNvSpPr>
          <p:nvPr>
            <p:ph type="title"/>
          </p:nvPr>
        </p:nvSpPr>
        <p:spPr>
          <a:xfrm>
            <a:off x="762000" y="188913"/>
            <a:ext cx="8359775" cy="563562"/>
          </a:xfrm>
        </p:spPr>
        <p:txBody>
          <a:bodyPr/>
          <a:lstStyle/>
          <a:p>
            <a:r>
              <a:rPr lang="ru-RU" altLang="ru-RU" b="1" smtClean="0"/>
              <a:t>Цикл типа «n-раз» (оператор for)</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Объект 2"/>
          <p:cNvSpPr>
            <a:spLocks noGrp="1"/>
          </p:cNvSpPr>
          <p:nvPr>
            <p:ph idx="1"/>
          </p:nvPr>
        </p:nvSpPr>
        <p:spPr>
          <a:xfrm>
            <a:off x="468313" y="1412875"/>
            <a:ext cx="8229600" cy="4960938"/>
          </a:xfrm>
        </p:spPr>
        <p:txBody>
          <a:bodyPr/>
          <a:lstStyle/>
          <a:p>
            <a:pPr marL="0" indent="0" algn="just">
              <a:buFont typeface="Wingdings" pitchFamily="2" charset="2"/>
              <a:buNone/>
            </a:pPr>
            <a:r>
              <a:rPr lang="ru-RU" altLang="ru-RU" sz="2400" smtClean="0"/>
              <a:t>   </a:t>
            </a:r>
            <a:r>
              <a:rPr lang="ru-RU" altLang="ru-RU" smtClean="0"/>
              <a:t>Перед первым шагом цикла счётчику присваивается начальное значение (выполняется инициализация). Это происходит лишь однажды.</a:t>
            </a:r>
          </a:p>
          <a:p>
            <a:pPr marL="0" indent="0" algn="just">
              <a:buFont typeface="Wingdings" pitchFamily="2" charset="2"/>
              <a:buNone/>
            </a:pPr>
            <a:r>
              <a:rPr lang="ru-RU" altLang="ru-RU" sz="2400" i="1" smtClean="0"/>
              <a:t>    Представленная программа выводит на экран числа от 1 до 100:</a:t>
            </a:r>
          </a:p>
          <a:p>
            <a:pPr marL="0" indent="0">
              <a:buFont typeface="Wingdings" pitchFamily="2" charset="2"/>
              <a:buNone/>
            </a:pPr>
            <a:endParaRPr lang="ru-RU" altLang="ru-RU" sz="1600" smtClean="0"/>
          </a:p>
          <a:p>
            <a:pPr marL="0" indent="0">
              <a:buFont typeface="Wingdings" pitchFamily="2" charset="2"/>
              <a:buNone/>
            </a:pPr>
            <a:r>
              <a:rPr lang="ru-RU" altLang="ru-RU" smtClean="0"/>
              <a:t>for (</a:t>
            </a:r>
            <a:r>
              <a:rPr lang="ru-RU" altLang="ru-RU" b="1" smtClean="0">
                <a:solidFill>
                  <a:srgbClr val="C00000"/>
                </a:solidFill>
              </a:rPr>
              <a:t>int i = 1; </a:t>
            </a:r>
            <a:r>
              <a:rPr lang="ru-RU" altLang="ru-RU" smtClean="0"/>
              <a:t>i &lt;= 100; i++) </a:t>
            </a:r>
          </a:p>
          <a:p>
            <a:pPr marL="0" indent="0">
              <a:buFont typeface="Wingdings" pitchFamily="2" charset="2"/>
              <a:buNone/>
            </a:pPr>
            <a:r>
              <a:rPr lang="ru-RU" altLang="ru-RU" smtClean="0"/>
              <a:t>	{</a:t>
            </a:r>
          </a:p>
          <a:p>
            <a:pPr marL="0" indent="0">
              <a:buFont typeface="Wingdings" pitchFamily="2" charset="2"/>
              <a:buNone/>
            </a:pPr>
            <a:r>
              <a:rPr lang="ru-RU" altLang="ru-RU" smtClean="0"/>
              <a:t>  		cout &lt;&lt; i &lt;&lt; " ";</a:t>
            </a:r>
          </a:p>
          <a:p>
            <a:pPr marL="0" indent="0">
              <a:buFont typeface="Wingdings" pitchFamily="2" charset="2"/>
              <a:buNone/>
            </a:pPr>
            <a:r>
              <a:rPr lang="ru-RU" altLang="ru-RU" smtClean="0"/>
              <a:t>	}</a:t>
            </a:r>
          </a:p>
          <a:p>
            <a:pPr marL="0" indent="0">
              <a:buFont typeface="Wingdings" pitchFamily="2" charset="2"/>
              <a:buNone/>
            </a:pPr>
            <a:endParaRPr lang="ru-RU" altLang="ru-RU" smtClean="0"/>
          </a:p>
        </p:txBody>
      </p:sp>
      <p:sp>
        <p:nvSpPr>
          <p:cNvPr id="88067" name="Заголовок 1"/>
          <p:cNvSpPr>
            <a:spLocks noGrp="1"/>
          </p:cNvSpPr>
          <p:nvPr>
            <p:ph type="title"/>
          </p:nvPr>
        </p:nvSpPr>
        <p:spPr>
          <a:xfrm>
            <a:off x="762000" y="188913"/>
            <a:ext cx="8359775" cy="563562"/>
          </a:xfrm>
        </p:spPr>
        <p:txBody>
          <a:bodyPr/>
          <a:lstStyle/>
          <a:p>
            <a:r>
              <a:rPr lang="ru-RU" altLang="ru-RU" b="1" smtClean="0"/>
              <a:t>Цикл типа «n-раз» (оператор for)</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Объект 2"/>
          <p:cNvSpPr>
            <a:spLocks noGrp="1"/>
          </p:cNvSpPr>
          <p:nvPr>
            <p:ph idx="1"/>
          </p:nvPr>
        </p:nvSpPr>
        <p:spPr>
          <a:xfrm>
            <a:off x="468313" y="1125538"/>
            <a:ext cx="8229600" cy="5248275"/>
          </a:xfrm>
        </p:spPr>
        <p:txBody>
          <a:bodyPr/>
          <a:lstStyle/>
          <a:p>
            <a:pPr marL="0" indent="0" algn="just">
              <a:buFont typeface="Wingdings" pitchFamily="2" charset="2"/>
              <a:buNone/>
            </a:pPr>
            <a:r>
              <a:rPr lang="ru-RU" altLang="ru-RU" sz="2400" smtClean="0"/>
              <a:t>    Перед каждым шагом цикла (но после инициализации) проверяется условие повторения, если оно истинно, то в очередной раз выполняется тело цикла. При этом, тело цикла может не выполниться ни разу, если условие будет ложным в момент первой же проверки.</a:t>
            </a:r>
          </a:p>
          <a:p>
            <a:pPr marL="0" indent="0">
              <a:buFont typeface="Wingdings" pitchFamily="2" charset="2"/>
              <a:buNone/>
            </a:pPr>
            <a:r>
              <a:rPr lang="ru-RU" altLang="ru-RU" smtClean="0"/>
              <a:t>for (int i = 1; </a:t>
            </a:r>
            <a:r>
              <a:rPr lang="ru-RU" altLang="ru-RU" b="1" smtClean="0">
                <a:solidFill>
                  <a:srgbClr val="C00000"/>
                </a:solidFill>
              </a:rPr>
              <a:t>i &lt;= 100; </a:t>
            </a:r>
            <a:r>
              <a:rPr lang="ru-RU" altLang="ru-RU" smtClean="0"/>
              <a:t>i++) </a:t>
            </a:r>
          </a:p>
          <a:p>
            <a:pPr marL="0" indent="0">
              <a:buFont typeface="Wingdings" pitchFamily="2" charset="2"/>
              <a:buNone/>
            </a:pPr>
            <a:r>
              <a:rPr lang="ru-RU" altLang="ru-RU" smtClean="0"/>
              <a:t>	{</a:t>
            </a:r>
          </a:p>
          <a:p>
            <a:pPr marL="0" indent="0">
              <a:buFont typeface="Wingdings" pitchFamily="2" charset="2"/>
              <a:buNone/>
            </a:pPr>
            <a:r>
              <a:rPr lang="ru-RU" altLang="ru-RU" smtClean="0"/>
              <a:t>  		cout &lt;&lt; i &lt;&lt; " ";</a:t>
            </a:r>
          </a:p>
          <a:p>
            <a:pPr marL="0" indent="0">
              <a:buFont typeface="Wingdings" pitchFamily="2" charset="2"/>
              <a:buNone/>
            </a:pPr>
            <a:r>
              <a:rPr lang="ru-RU" altLang="ru-RU" smtClean="0"/>
              <a:t>	}</a:t>
            </a:r>
          </a:p>
          <a:p>
            <a:pPr marL="0" indent="0" algn="just">
              <a:buFont typeface="Wingdings" pitchFamily="2" charset="2"/>
              <a:buNone/>
            </a:pPr>
            <a:endParaRPr lang="ru-RU" altLang="ru-RU" smtClean="0"/>
          </a:p>
        </p:txBody>
      </p:sp>
      <p:sp>
        <p:nvSpPr>
          <p:cNvPr id="89091" name="Заголовок 1"/>
          <p:cNvSpPr>
            <a:spLocks noGrp="1"/>
          </p:cNvSpPr>
          <p:nvPr>
            <p:ph type="title"/>
          </p:nvPr>
        </p:nvSpPr>
        <p:spPr>
          <a:xfrm>
            <a:off x="762000" y="188913"/>
            <a:ext cx="8359775" cy="563562"/>
          </a:xfrm>
        </p:spPr>
        <p:txBody>
          <a:bodyPr/>
          <a:lstStyle/>
          <a:p>
            <a:r>
              <a:rPr lang="ru-RU" altLang="ru-RU" b="1" smtClean="0"/>
              <a:t>Цикл типа «n-раз» (оператор for)</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Объект 2"/>
          <p:cNvSpPr>
            <a:spLocks noGrp="1"/>
          </p:cNvSpPr>
          <p:nvPr>
            <p:ph idx="1"/>
          </p:nvPr>
        </p:nvSpPr>
        <p:spPr>
          <a:xfrm>
            <a:off x="468313" y="1412875"/>
            <a:ext cx="8229600" cy="4960938"/>
          </a:xfrm>
        </p:spPr>
        <p:txBody>
          <a:bodyPr/>
          <a:lstStyle/>
          <a:p>
            <a:pPr marL="0" indent="0" algn="just">
              <a:buFont typeface="Wingdings" pitchFamily="2" charset="2"/>
              <a:buNone/>
            </a:pPr>
            <a:r>
              <a:rPr lang="ru-RU" altLang="ru-RU" sz="2400" smtClean="0"/>
              <a:t>    После завершения каждого шага цикла и перед началом следующего (и, значит, перед проверкой условия повторения) выполняется итерация.</a:t>
            </a:r>
          </a:p>
          <a:p>
            <a:pPr marL="0" indent="0">
              <a:buFont typeface="Wingdings" pitchFamily="2" charset="2"/>
              <a:buNone/>
            </a:pPr>
            <a:endParaRPr lang="ru-RU" altLang="ru-RU" smtClean="0"/>
          </a:p>
          <a:p>
            <a:pPr marL="0" indent="0">
              <a:buFont typeface="Wingdings" pitchFamily="2" charset="2"/>
              <a:buNone/>
            </a:pPr>
            <a:r>
              <a:rPr lang="ru-RU" altLang="ru-RU" smtClean="0"/>
              <a:t>for (int i = 1; i &lt;= 100; </a:t>
            </a:r>
            <a:r>
              <a:rPr lang="ru-RU" altLang="ru-RU" b="1" smtClean="0">
                <a:solidFill>
                  <a:srgbClr val="C00000"/>
                </a:solidFill>
              </a:rPr>
              <a:t>i++</a:t>
            </a:r>
            <a:r>
              <a:rPr lang="ru-RU" altLang="ru-RU" smtClean="0"/>
              <a:t>) </a:t>
            </a:r>
          </a:p>
          <a:p>
            <a:pPr marL="0" indent="0">
              <a:buFont typeface="Wingdings" pitchFamily="2" charset="2"/>
              <a:buNone/>
            </a:pPr>
            <a:r>
              <a:rPr lang="ru-RU" altLang="ru-RU" smtClean="0"/>
              <a:t>	{</a:t>
            </a:r>
          </a:p>
          <a:p>
            <a:pPr marL="0" indent="0">
              <a:buFont typeface="Wingdings" pitchFamily="2" charset="2"/>
              <a:buNone/>
            </a:pPr>
            <a:r>
              <a:rPr lang="ru-RU" altLang="ru-RU" smtClean="0"/>
              <a:t>  		cout &lt;&lt; i &lt;&lt; " ";</a:t>
            </a:r>
          </a:p>
          <a:p>
            <a:pPr marL="0" indent="0">
              <a:buFont typeface="Wingdings" pitchFamily="2" charset="2"/>
              <a:buNone/>
            </a:pPr>
            <a:r>
              <a:rPr lang="ru-RU" altLang="ru-RU" smtClean="0"/>
              <a:t>	}</a:t>
            </a:r>
          </a:p>
          <a:p>
            <a:pPr marL="0" indent="0">
              <a:buFont typeface="Wingdings" pitchFamily="2" charset="2"/>
              <a:buNone/>
            </a:pPr>
            <a:endParaRPr lang="ru-RU" altLang="ru-RU" smtClean="0"/>
          </a:p>
        </p:txBody>
      </p:sp>
      <p:sp>
        <p:nvSpPr>
          <p:cNvPr id="90115" name="Заголовок 1"/>
          <p:cNvSpPr>
            <a:spLocks noGrp="1"/>
          </p:cNvSpPr>
          <p:nvPr>
            <p:ph type="title"/>
          </p:nvPr>
        </p:nvSpPr>
        <p:spPr>
          <a:xfrm>
            <a:off x="762000" y="188913"/>
            <a:ext cx="8359775" cy="563562"/>
          </a:xfrm>
        </p:spPr>
        <p:txBody>
          <a:bodyPr/>
          <a:lstStyle/>
          <a:p>
            <a:r>
              <a:rPr lang="ru-RU" altLang="ru-RU" b="1" smtClean="0"/>
              <a:t>Цикл типа «n-раз» (оператор for)</a:t>
            </a: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Объект 2"/>
          <p:cNvSpPr>
            <a:spLocks noGrp="1"/>
          </p:cNvSpPr>
          <p:nvPr>
            <p:ph idx="1"/>
          </p:nvPr>
        </p:nvSpPr>
        <p:spPr>
          <a:xfrm>
            <a:off x="468313" y="1125538"/>
            <a:ext cx="8229600" cy="5248275"/>
          </a:xfrm>
        </p:spPr>
        <p:txBody>
          <a:bodyPr/>
          <a:lstStyle/>
          <a:p>
            <a:pPr marL="0" indent="0" algn="just">
              <a:buFont typeface="Wingdings" pitchFamily="2" charset="2"/>
              <a:buNone/>
            </a:pPr>
            <a:r>
              <a:rPr lang="ru-RU" altLang="ru-RU" smtClean="0"/>
              <a:t>  </a:t>
            </a:r>
            <a:r>
              <a:rPr lang="ru-RU" altLang="ru-RU" sz="2400" smtClean="0"/>
              <a:t>Представленная программа выводит на экран числа от 10 до −10:</a:t>
            </a:r>
          </a:p>
          <a:p>
            <a:pPr marL="0" indent="0" algn="just">
              <a:buFont typeface="Wingdings" pitchFamily="2" charset="2"/>
              <a:buNone/>
            </a:pPr>
            <a:r>
              <a:rPr lang="ru-RU" altLang="ru-RU" smtClean="0"/>
              <a:t> </a:t>
            </a:r>
            <a:r>
              <a:rPr lang="ru-RU" altLang="ru-RU" sz="2600" smtClean="0"/>
              <a:t>for (int s = 10; s &gt; -11; s--) </a:t>
            </a:r>
          </a:p>
          <a:p>
            <a:pPr marL="0" indent="0" algn="just">
              <a:buFont typeface="Wingdings" pitchFamily="2" charset="2"/>
              <a:buNone/>
            </a:pPr>
            <a:r>
              <a:rPr lang="ru-RU" altLang="ru-RU" sz="2600" smtClean="0"/>
              <a:t> 	{</a:t>
            </a:r>
          </a:p>
          <a:p>
            <a:pPr marL="0" indent="0" algn="just">
              <a:buFont typeface="Wingdings" pitchFamily="2" charset="2"/>
              <a:buNone/>
            </a:pPr>
            <a:r>
              <a:rPr lang="ru-RU" altLang="ru-RU" sz="2600" smtClean="0"/>
              <a:t>  		cout &lt;&lt; s &lt;&lt; " ";</a:t>
            </a:r>
          </a:p>
          <a:p>
            <a:pPr marL="0" indent="0" algn="just">
              <a:buFont typeface="Wingdings" pitchFamily="2" charset="2"/>
              <a:buNone/>
            </a:pPr>
            <a:r>
              <a:rPr lang="ru-RU" altLang="ru-RU" sz="2600" smtClean="0"/>
              <a:t>	}</a:t>
            </a:r>
          </a:p>
          <a:p>
            <a:pPr marL="0" indent="0" algn="just">
              <a:buFont typeface="Wingdings" pitchFamily="2" charset="2"/>
              <a:buNone/>
            </a:pPr>
            <a:r>
              <a:rPr lang="ru-RU" altLang="ru-RU" smtClean="0"/>
              <a:t>  </a:t>
            </a:r>
            <a:r>
              <a:rPr lang="ru-RU" altLang="ru-RU" sz="2400" smtClean="0"/>
              <a:t>Представленная программа выводит на экран нечётные числа от 1 до 33:</a:t>
            </a:r>
          </a:p>
          <a:p>
            <a:pPr marL="0" indent="0" algn="just">
              <a:buFont typeface="Wingdings" pitchFamily="2" charset="2"/>
              <a:buNone/>
            </a:pPr>
            <a:r>
              <a:rPr lang="ru-RU" altLang="ru-RU" smtClean="0"/>
              <a:t>  </a:t>
            </a:r>
            <a:r>
              <a:rPr lang="ru-RU" altLang="ru-RU" sz="2600" smtClean="0"/>
              <a:t>for (int i = 1; i &lt;= 33; i = i + 2) </a:t>
            </a:r>
          </a:p>
          <a:p>
            <a:pPr marL="0" indent="0" algn="just">
              <a:buFont typeface="Wingdings" pitchFamily="2" charset="2"/>
              <a:buNone/>
            </a:pPr>
            <a:r>
              <a:rPr lang="ru-RU" altLang="ru-RU" sz="2600" smtClean="0"/>
              <a:t>	{</a:t>
            </a:r>
          </a:p>
          <a:p>
            <a:pPr marL="0" indent="0" algn="just">
              <a:buFont typeface="Wingdings" pitchFamily="2" charset="2"/>
              <a:buNone/>
            </a:pPr>
            <a:r>
              <a:rPr lang="ru-RU" altLang="ru-RU" sz="2600" smtClean="0"/>
              <a:t>  		cout &lt;&lt; i &lt;&lt; " ";</a:t>
            </a:r>
          </a:p>
          <a:p>
            <a:pPr marL="0" indent="0" algn="just">
              <a:buFont typeface="Wingdings" pitchFamily="2" charset="2"/>
              <a:buNone/>
            </a:pPr>
            <a:r>
              <a:rPr lang="ru-RU" altLang="ru-RU" sz="2600" smtClean="0"/>
              <a:t>	}</a:t>
            </a:r>
          </a:p>
        </p:txBody>
      </p:sp>
      <p:sp>
        <p:nvSpPr>
          <p:cNvPr id="91139" name="Заголовок 1"/>
          <p:cNvSpPr>
            <a:spLocks noGrp="1"/>
          </p:cNvSpPr>
          <p:nvPr>
            <p:ph type="title"/>
          </p:nvPr>
        </p:nvSpPr>
        <p:spPr>
          <a:xfrm>
            <a:off x="762000" y="188913"/>
            <a:ext cx="8359775" cy="563562"/>
          </a:xfrm>
        </p:spPr>
        <p:txBody>
          <a:bodyPr/>
          <a:lstStyle/>
          <a:p>
            <a:r>
              <a:rPr lang="ru-RU" altLang="ru-RU" b="1" smtClean="0"/>
              <a:t>Цикл типа «n-раз» (оператор for)</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Объект 2"/>
          <p:cNvSpPr>
            <a:spLocks noGrp="1"/>
          </p:cNvSpPr>
          <p:nvPr>
            <p:ph idx="1"/>
          </p:nvPr>
        </p:nvSpPr>
        <p:spPr/>
        <p:txBody>
          <a:bodyPr/>
          <a:lstStyle/>
          <a:p>
            <a:pPr marL="0" indent="0">
              <a:buFont typeface="Wingdings" pitchFamily="2" charset="2"/>
              <a:buNone/>
            </a:pPr>
            <a:r>
              <a:rPr lang="ru-RU" altLang="ru-RU" smtClean="0"/>
              <a:t>Представленная программа вычислит сумму элемнтов фрагмента последовательности 2, 4, 6, 8,… 98, 100. Итак:</a:t>
            </a:r>
          </a:p>
          <a:p>
            <a:pPr marL="0" indent="0">
              <a:buFont typeface="Wingdings" pitchFamily="2" charset="2"/>
              <a:buNone/>
            </a:pPr>
            <a:r>
              <a:rPr lang="ru-RU" altLang="ru-RU" smtClean="0"/>
              <a:t>int sum = 0; // Сюда будем накапливать результат</a:t>
            </a:r>
          </a:p>
          <a:p>
            <a:pPr marL="0" indent="0">
              <a:buFont typeface="Wingdings" pitchFamily="2" charset="2"/>
              <a:buNone/>
            </a:pPr>
            <a:r>
              <a:rPr lang="ru-RU" altLang="ru-RU" smtClean="0"/>
              <a:t>for (int j = 2; j &lt;= 100; j=j+2) {</a:t>
            </a:r>
          </a:p>
          <a:p>
            <a:pPr marL="0" indent="0">
              <a:buFont typeface="Wingdings" pitchFamily="2" charset="2"/>
              <a:buNone/>
            </a:pPr>
            <a:r>
              <a:rPr lang="ru-RU" altLang="ru-RU" smtClean="0"/>
              <a:t>  sum = sum + j;</a:t>
            </a:r>
          </a:p>
          <a:p>
            <a:pPr marL="0" indent="0">
              <a:buFont typeface="Wingdings" pitchFamily="2" charset="2"/>
              <a:buNone/>
            </a:pPr>
            <a:r>
              <a:rPr lang="ru-RU" altLang="ru-RU" smtClean="0"/>
              <a:t>}</a:t>
            </a:r>
          </a:p>
          <a:p>
            <a:pPr marL="0" indent="0">
              <a:buFont typeface="Wingdings" pitchFamily="2" charset="2"/>
              <a:buNone/>
            </a:pPr>
            <a:r>
              <a:rPr lang="ru-RU" altLang="ru-RU" smtClean="0"/>
              <a:t>cout &lt;&lt; sum;</a:t>
            </a:r>
          </a:p>
        </p:txBody>
      </p:sp>
      <p:sp>
        <p:nvSpPr>
          <p:cNvPr id="92163" name="Заголовок 1"/>
          <p:cNvSpPr>
            <a:spLocks noGrp="1"/>
          </p:cNvSpPr>
          <p:nvPr>
            <p:ph type="title"/>
          </p:nvPr>
        </p:nvSpPr>
        <p:spPr>
          <a:xfrm>
            <a:off x="762000" y="188913"/>
            <a:ext cx="8359775" cy="563562"/>
          </a:xfrm>
        </p:spPr>
        <p:txBody>
          <a:bodyPr/>
          <a:lstStyle/>
          <a:p>
            <a:r>
              <a:rPr lang="ru-RU" altLang="ru-RU" b="1" smtClean="0"/>
              <a:t>Цикл типа «n-раз» (оператор for)</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468313" y="1125538"/>
            <a:ext cx="8229600" cy="5248275"/>
          </a:xfrm>
        </p:spPr>
        <p:txBody>
          <a:bodyPr/>
          <a:lstStyle/>
          <a:p>
            <a:pPr marL="0" indent="0" algn="just">
              <a:buFont typeface="Wingdings" pitchFamily="2" charset="2"/>
              <a:buNone/>
              <a:defRPr/>
            </a:pPr>
            <a:r>
              <a:rPr lang="ru-RU" dirty="0" smtClean="0"/>
              <a:t>   Представленная программа будет возводить число из переменной a в натуральную степень из переменной n:</a:t>
            </a:r>
          </a:p>
          <a:p>
            <a:pPr marL="0" indent="0">
              <a:buFont typeface="Wingdings" pitchFamily="2" charset="2"/>
              <a:buNone/>
              <a:defRPr/>
            </a:pPr>
            <a:r>
              <a:rPr lang="ru-RU" dirty="0" smtClean="0"/>
              <a:t> </a:t>
            </a:r>
            <a:r>
              <a:rPr lang="ru-RU" dirty="0" err="1" smtClean="0"/>
              <a:t>double</a:t>
            </a:r>
            <a:r>
              <a:rPr lang="ru-RU" dirty="0" smtClean="0"/>
              <a:t> a = 2;</a:t>
            </a:r>
          </a:p>
          <a:p>
            <a:pPr marL="0" indent="0">
              <a:buFont typeface="Wingdings" pitchFamily="2" charset="2"/>
              <a:buNone/>
              <a:defRPr/>
            </a:pPr>
            <a:r>
              <a:rPr lang="ru-RU" dirty="0"/>
              <a:t> </a:t>
            </a:r>
            <a:r>
              <a:rPr lang="ru-RU" dirty="0" err="1" smtClean="0"/>
              <a:t>int</a:t>
            </a:r>
            <a:r>
              <a:rPr lang="ru-RU" dirty="0" smtClean="0"/>
              <a:t> n = 10;</a:t>
            </a:r>
          </a:p>
          <a:p>
            <a:pPr marL="0" indent="0">
              <a:buFont typeface="Wingdings" pitchFamily="2" charset="2"/>
              <a:buNone/>
              <a:defRPr/>
            </a:pPr>
            <a:r>
              <a:rPr lang="ru-RU" dirty="0" smtClean="0"/>
              <a:t> </a:t>
            </a:r>
            <a:r>
              <a:rPr lang="ru-RU" dirty="0" err="1" smtClean="0"/>
              <a:t>double</a:t>
            </a:r>
            <a:r>
              <a:rPr lang="ru-RU" dirty="0" smtClean="0"/>
              <a:t> </a:t>
            </a:r>
            <a:r>
              <a:rPr lang="ru-RU" dirty="0" err="1" smtClean="0"/>
              <a:t>res</a:t>
            </a:r>
            <a:r>
              <a:rPr lang="ru-RU" dirty="0" smtClean="0"/>
              <a:t> = 1; </a:t>
            </a:r>
            <a:r>
              <a:rPr lang="ru-RU" i="1" dirty="0" smtClean="0">
                <a:latin typeface="Times New Roman" panose="02020603050405020304" pitchFamily="18" charset="0"/>
                <a:cs typeface="Times New Roman" panose="02020603050405020304" pitchFamily="18" charset="0"/>
              </a:rPr>
              <a:t>// Сюда будем накапливать результат</a:t>
            </a:r>
          </a:p>
          <a:p>
            <a:pPr marL="0" indent="0">
              <a:buFont typeface="Wingdings" pitchFamily="2" charset="2"/>
              <a:buNone/>
              <a:defRPr/>
            </a:pPr>
            <a:r>
              <a:rPr lang="ru-RU" dirty="0" smtClean="0"/>
              <a:t> </a:t>
            </a:r>
            <a:r>
              <a:rPr lang="ru-RU" dirty="0" err="1" smtClean="0"/>
              <a:t>for</a:t>
            </a:r>
            <a:r>
              <a:rPr lang="ru-RU" dirty="0" smtClean="0"/>
              <a:t> (</a:t>
            </a:r>
            <a:r>
              <a:rPr lang="ru-RU" dirty="0" err="1" smtClean="0"/>
              <a:t>int</a:t>
            </a:r>
            <a:r>
              <a:rPr lang="ru-RU" dirty="0" smtClean="0"/>
              <a:t> i = 1; i &lt;= n; i++) {</a:t>
            </a:r>
          </a:p>
          <a:p>
            <a:pPr marL="0" indent="0">
              <a:buFont typeface="Wingdings" pitchFamily="2" charset="2"/>
              <a:buNone/>
              <a:defRPr/>
            </a:pPr>
            <a:r>
              <a:rPr lang="ru-RU" dirty="0" smtClean="0"/>
              <a:t>   </a:t>
            </a:r>
            <a:r>
              <a:rPr lang="ru-RU" dirty="0" err="1" smtClean="0"/>
              <a:t>res</a:t>
            </a:r>
            <a:r>
              <a:rPr lang="ru-RU" dirty="0" smtClean="0"/>
              <a:t> = </a:t>
            </a:r>
            <a:r>
              <a:rPr lang="ru-RU" dirty="0" err="1" smtClean="0"/>
              <a:t>res</a:t>
            </a:r>
            <a:r>
              <a:rPr lang="ru-RU" dirty="0" smtClean="0"/>
              <a:t> * a;</a:t>
            </a:r>
          </a:p>
          <a:p>
            <a:pPr marL="0" indent="0">
              <a:buFont typeface="Wingdings" pitchFamily="2" charset="2"/>
              <a:buNone/>
              <a:defRPr/>
            </a:pPr>
            <a:r>
              <a:rPr lang="ru-RU" dirty="0" smtClean="0"/>
              <a:t> }</a:t>
            </a:r>
          </a:p>
          <a:p>
            <a:pPr marL="0" indent="0">
              <a:buFont typeface="Wingdings" pitchFamily="2" charset="2"/>
              <a:buNone/>
              <a:defRPr/>
            </a:pPr>
            <a:r>
              <a:rPr lang="ru-RU" dirty="0" smtClean="0"/>
              <a:t> </a:t>
            </a:r>
            <a:r>
              <a:rPr lang="ru-RU" dirty="0" err="1" smtClean="0"/>
              <a:t>cout</a:t>
            </a:r>
            <a:r>
              <a:rPr lang="ru-RU" dirty="0" smtClean="0"/>
              <a:t> &lt;&lt; </a:t>
            </a:r>
            <a:r>
              <a:rPr lang="ru-RU" dirty="0" err="1" smtClean="0"/>
              <a:t>res</a:t>
            </a:r>
            <a:r>
              <a:rPr lang="ru-RU" dirty="0" smtClean="0"/>
              <a:t>;</a:t>
            </a:r>
          </a:p>
          <a:p>
            <a:pPr>
              <a:defRPr/>
            </a:pPr>
            <a:endParaRPr lang="ru-RU" dirty="0"/>
          </a:p>
        </p:txBody>
      </p:sp>
      <p:sp>
        <p:nvSpPr>
          <p:cNvPr id="93187" name="Заголовок 1"/>
          <p:cNvSpPr>
            <a:spLocks noGrp="1"/>
          </p:cNvSpPr>
          <p:nvPr>
            <p:ph type="title"/>
          </p:nvPr>
        </p:nvSpPr>
        <p:spPr>
          <a:xfrm>
            <a:off x="762000" y="188913"/>
            <a:ext cx="8359775" cy="563562"/>
          </a:xfrm>
        </p:spPr>
        <p:txBody>
          <a:bodyPr/>
          <a:lstStyle/>
          <a:p>
            <a:r>
              <a:rPr lang="ru-RU" altLang="ru-RU" b="1" smtClean="0"/>
              <a:t>Цикл типа «n-раз» (оператор for)</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Объект 2"/>
          <p:cNvSpPr>
            <a:spLocks noGrp="1"/>
          </p:cNvSpPr>
          <p:nvPr>
            <p:ph idx="1"/>
          </p:nvPr>
        </p:nvSpPr>
        <p:spPr/>
        <p:txBody>
          <a:bodyPr/>
          <a:lstStyle/>
          <a:p>
            <a:pPr marL="0" indent="0">
              <a:buFont typeface="Wingdings" pitchFamily="2" charset="2"/>
              <a:buNone/>
            </a:pPr>
            <a:r>
              <a:rPr lang="ru-RU" altLang="ru-RU" smtClean="0"/>
              <a:t>Представленная программа выведет на экран 10 первых элементов последовательности 2n+2, где n=1, 2, 3…:</a:t>
            </a:r>
          </a:p>
          <a:p>
            <a:pPr marL="0" indent="0">
              <a:buFont typeface="Wingdings" pitchFamily="2" charset="2"/>
              <a:buNone/>
            </a:pPr>
            <a:endParaRPr lang="ru-RU" altLang="ru-RU" smtClean="0"/>
          </a:p>
          <a:p>
            <a:pPr marL="0" indent="0">
              <a:buFont typeface="Wingdings" pitchFamily="2" charset="2"/>
              <a:buNone/>
            </a:pPr>
            <a:r>
              <a:rPr lang="ru-RU" altLang="ru-RU" smtClean="0"/>
              <a:t>  for (int i = 1; i &lt; 11; i++) </a:t>
            </a:r>
          </a:p>
          <a:p>
            <a:pPr marL="0" indent="0">
              <a:buFont typeface="Wingdings" pitchFamily="2" charset="2"/>
              <a:buNone/>
            </a:pPr>
            <a:r>
              <a:rPr lang="ru-RU" altLang="ru-RU" smtClean="0"/>
              <a:t>	{</a:t>
            </a:r>
          </a:p>
          <a:p>
            <a:pPr marL="0" indent="0">
              <a:buFont typeface="Wingdings" pitchFamily="2" charset="2"/>
              <a:buNone/>
            </a:pPr>
            <a:r>
              <a:rPr lang="ru-RU" altLang="ru-RU" smtClean="0"/>
              <a:t>  		cout &lt;&lt; 2*i + 2 &lt;&lt; " "</a:t>
            </a:r>
          </a:p>
          <a:p>
            <a:pPr marL="0" indent="0">
              <a:buFont typeface="Wingdings" pitchFamily="2" charset="2"/>
              <a:buNone/>
            </a:pPr>
            <a:r>
              <a:rPr lang="ru-RU" altLang="ru-RU" smtClean="0"/>
              <a:t>	}</a:t>
            </a:r>
          </a:p>
          <a:p>
            <a:pPr marL="0" indent="0">
              <a:buFont typeface="Wingdings" pitchFamily="2" charset="2"/>
              <a:buNone/>
            </a:pPr>
            <a:endParaRPr lang="ru-RU" altLang="ru-RU" smtClean="0"/>
          </a:p>
        </p:txBody>
      </p:sp>
      <p:sp>
        <p:nvSpPr>
          <p:cNvPr id="94211" name="Заголовок 1"/>
          <p:cNvSpPr>
            <a:spLocks noGrp="1"/>
          </p:cNvSpPr>
          <p:nvPr>
            <p:ph type="title"/>
          </p:nvPr>
        </p:nvSpPr>
        <p:spPr>
          <a:xfrm>
            <a:off x="762000" y="188913"/>
            <a:ext cx="8359775" cy="563562"/>
          </a:xfrm>
        </p:spPr>
        <p:txBody>
          <a:bodyPr/>
          <a:lstStyle/>
          <a:p>
            <a:r>
              <a:rPr lang="ru-RU" altLang="ru-RU" b="1" smtClean="0"/>
              <a:t>Цикл типа «n-раз» (оператор for)</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Объект 2"/>
          <p:cNvSpPr>
            <a:spLocks noGrp="1"/>
          </p:cNvSpPr>
          <p:nvPr>
            <p:ph idx="1"/>
          </p:nvPr>
        </p:nvSpPr>
        <p:spPr/>
        <p:txBody>
          <a:bodyPr/>
          <a:lstStyle/>
          <a:p>
            <a:pPr marL="0" indent="0">
              <a:buFont typeface="Wingdings" pitchFamily="2" charset="2"/>
              <a:buNone/>
            </a:pPr>
            <a:r>
              <a:rPr lang="ru-RU" altLang="ru-RU" smtClean="0"/>
              <a:t>Представленная программа выведет на экран 10 первых элементов последовательности 2a</a:t>
            </a:r>
            <a:r>
              <a:rPr lang="ru-RU" altLang="ru-RU" baseline="-25000" smtClean="0"/>
              <a:t>n−1</a:t>
            </a:r>
            <a:r>
              <a:rPr lang="ru-RU" altLang="ru-RU" smtClean="0"/>
              <a:t>+3, где a</a:t>
            </a:r>
            <a:r>
              <a:rPr lang="ru-RU" altLang="ru-RU" baseline="-25000" smtClean="0"/>
              <a:t>1</a:t>
            </a:r>
            <a:r>
              <a:rPr lang="ru-RU" altLang="ru-RU" smtClean="0"/>
              <a:t>=3:</a:t>
            </a:r>
          </a:p>
          <a:p>
            <a:pPr marL="0" indent="0">
              <a:buFont typeface="Wingdings" pitchFamily="2" charset="2"/>
              <a:buNone/>
            </a:pPr>
            <a:r>
              <a:rPr lang="ru-RU" altLang="ru-RU" smtClean="0"/>
              <a:t> int a = 3;</a:t>
            </a:r>
          </a:p>
          <a:p>
            <a:pPr marL="0" indent="0">
              <a:buFont typeface="Wingdings" pitchFamily="2" charset="2"/>
              <a:buNone/>
            </a:pPr>
            <a:r>
              <a:rPr lang="ru-RU" altLang="ru-RU" smtClean="0"/>
              <a:t> for (i=1; i&lt;=10;i++) </a:t>
            </a:r>
          </a:p>
          <a:p>
            <a:pPr marL="0" indent="0">
              <a:buFont typeface="Wingdings" pitchFamily="2" charset="2"/>
              <a:buNone/>
            </a:pPr>
            <a:r>
              <a:rPr lang="ru-RU" altLang="ru-RU" smtClean="0"/>
              <a:t>	{</a:t>
            </a:r>
          </a:p>
          <a:p>
            <a:pPr marL="0" indent="0">
              <a:buFont typeface="Wingdings" pitchFamily="2" charset="2"/>
              <a:buNone/>
            </a:pPr>
            <a:r>
              <a:rPr lang="ru-RU" altLang="ru-RU" smtClean="0"/>
              <a:t>  		cout &lt;&lt; a &lt;&lt; " ";</a:t>
            </a:r>
          </a:p>
          <a:p>
            <a:pPr marL="0" indent="0">
              <a:buFont typeface="Wingdings" pitchFamily="2" charset="2"/>
              <a:buNone/>
            </a:pPr>
            <a:r>
              <a:rPr lang="ru-RU" altLang="ru-RU" smtClean="0"/>
              <a:t>  		a = 2*a + 3;</a:t>
            </a:r>
          </a:p>
          <a:p>
            <a:pPr marL="0" indent="0">
              <a:buFont typeface="Wingdings" pitchFamily="2" charset="2"/>
              <a:buNone/>
            </a:pPr>
            <a:r>
              <a:rPr lang="ru-RU" altLang="ru-RU" smtClean="0"/>
              <a:t>	}</a:t>
            </a:r>
          </a:p>
          <a:p>
            <a:pPr marL="0" indent="0">
              <a:buFont typeface="Wingdings" pitchFamily="2" charset="2"/>
              <a:buNone/>
            </a:pPr>
            <a:endParaRPr lang="ru-RU" altLang="ru-RU" smtClean="0"/>
          </a:p>
        </p:txBody>
      </p:sp>
      <p:sp>
        <p:nvSpPr>
          <p:cNvPr id="95235" name="Заголовок 1"/>
          <p:cNvSpPr>
            <a:spLocks noGrp="1"/>
          </p:cNvSpPr>
          <p:nvPr>
            <p:ph type="title"/>
          </p:nvPr>
        </p:nvSpPr>
        <p:spPr>
          <a:xfrm>
            <a:off x="762000" y="188913"/>
            <a:ext cx="8359775" cy="563562"/>
          </a:xfrm>
        </p:spPr>
        <p:txBody>
          <a:bodyPr/>
          <a:lstStyle/>
          <a:p>
            <a:r>
              <a:rPr lang="ru-RU" altLang="ru-RU" b="1" smtClean="0"/>
              <a:t>Цикл типа «n-раз» (оператор for)</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ChangeArrowheads="1"/>
          </p:cNvSpPr>
          <p:nvPr>
            <p:ph type="body" idx="1"/>
          </p:nvPr>
        </p:nvSpPr>
        <p:spPr/>
        <p:txBody>
          <a:bodyPr/>
          <a:lstStyle/>
          <a:p>
            <a:pPr algn="just" eaLnBrk="1" hangingPunct="1">
              <a:lnSpc>
                <a:spcPct val="90000"/>
              </a:lnSpc>
            </a:pPr>
            <a:r>
              <a:rPr lang="ru-RU" altLang="ru-RU" sz="2400" smtClean="0"/>
              <a:t>Перед тем, как создаётся исполняемый код, программа анализируется отладчиком, который ищет в исходном коде существующие и потенциальные ошибки. Если ошибок не найдено, то команда make ничего не выведет на экран в результате своей работы, иначе — будет представлена информация об ошибках с указанием строк, в которых они присутствуют. Пока ошибки не будут исправлены, исполнимый файл не будет создан (или не обновлён, если существовал ранее).</a:t>
            </a:r>
          </a:p>
          <a:p>
            <a:pPr algn="just" eaLnBrk="1" hangingPunct="1">
              <a:lnSpc>
                <a:spcPct val="90000"/>
              </a:lnSpc>
            </a:pPr>
            <a:endParaRPr lang="ru-RU" altLang="ru-RU" sz="2400" smtClean="0"/>
          </a:p>
        </p:txBody>
      </p:sp>
      <p:sp>
        <p:nvSpPr>
          <p:cNvPr id="13315" name="Rectangle 4"/>
          <p:cNvSpPr>
            <a:spLocks noGrp="1" noChangeArrowheads="1"/>
          </p:cNvSpPr>
          <p:nvPr>
            <p:ph type="title"/>
          </p:nvPr>
        </p:nvSpPr>
        <p:spPr>
          <a:noFill/>
        </p:spPr>
        <p:txBody>
          <a:bodyPr/>
          <a:lstStyle/>
          <a:p>
            <a:pPr eaLnBrk="1" hangingPunct="1"/>
            <a:r>
              <a:rPr lang="ru-RU" altLang="ru-RU" sz="2800" b="1" smtClean="0"/>
              <a:t>Состав языка</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Заголовок 1"/>
          <p:cNvSpPr>
            <a:spLocks noGrp="1"/>
          </p:cNvSpPr>
          <p:nvPr>
            <p:ph type="title"/>
          </p:nvPr>
        </p:nvSpPr>
        <p:spPr>
          <a:xfrm>
            <a:off x="762000" y="188913"/>
            <a:ext cx="8359775" cy="563562"/>
          </a:xfrm>
        </p:spPr>
        <p:txBody>
          <a:bodyPr/>
          <a:lstStyle/>
          <a:p>
            <a:r>
              <a:rPr lang="ru-RU" altLang="ru-RU" b="1" smtClean="0"/>
              <a:t>Цикл типа «n-раз» (оператор for)</a:t>
            </a:r>
          </a:p>
        </p:txBody>
      </p:sp>
      <p:pic>
        <p:nvPicPr>
          <p:cNvPr id="96259" name="Рисунок 4"/>
          <p:cNvPicPr>
            <a:picLocks noChangeAspect="1"/>
          </p:cNvPicPr>
          <p:nvPr/>
        </p:nvPicPr>
        <p:blipFill>
          <a:blip r:embed="rId3"/>
          <a:srcRect/>
          <a:stretch>
            <a:fillRect/>
          </a:stretch>
        </p:blipFill>
        <p:spPr bwMode="auto">
          <a:xfrm>
            <a:off x="4697413" y="1265238"/>
            <a:ext cx="4230687" cy="3171825"/>
          </a:xfrm>
          <a:prstGeom prst="rect">
            <a:avLst/>
          </a:prstGeom>
          <a:noFill/>
          <a:ln w="9525">
            <a:noFill/>
            <a:miter lim="800000"/>
            <a:headEnd/>
            <a:tailEnd/>
          </a:ln>
        </p:spPr>
      </p:pic>
      <p:sp>
        <p:nvSpPr>
          <p:cNvPr id="96260" name="Объект 2"/>
          <p:cNvSpPr>
            <a:spLocks noGrp="1"/>
          </p:cNvSpPr>
          <p:nvPr>
            <p:ph idx="1"/>
          </p:nvPr>
        </p:nvSpPr>
        <p:spPr>
          <a:xfrm>
            <a:off x="250825" y="1370013"/>
            <a:ext cx="4691063" cy="3175000"/>
          </a:xfrm>
        </p:spPr>
        <p:txBody>
          <a:bodyPr/>
          <a:lstStyle/>
          <a:p>
            <a:pPr marL="0" indent="0" algn="just">
              <a:buFont typeface="Wingdings" pitchFamily="2" charset="2"/>
              <a:buNone/>
            </a:pPr>
            <a:r>
              <a:rPr lang="ru-RU" altLang="ru-RU" smtClean="0"/>
              <a:t>    В одном цикле можно задавать сразу несколько счётчиков. При этом несколько выражений в итерации и в инициализации разделяются запятыми. </a:t>
            </a:r>
          </a:p>
        </p:txBody>
      </p:sp>
      <p:sp>
        <p:nvSpPr>
          <p:cNvPr id="96261" name="Объект 2"/>
          <p:cNvSpPr txBox="1">
            <a:spLocks/>
          </p:cNvSpPr>
          <p:nvPr/>
        </p:nvSpPr>
        <p:spPr bwMode="auto">
          <a:xfrm>
            <a:off x="250825" y="4652963"/>
            <a:ext cx="8677275" cy="1944687"/>
          </a:xfrm>
          <a:prstGeom prst="rect">
            <a:avLst/>
          </a:prstGeom>
          <a:noFill/>
          <a:ln w="9525">
            <a:noFill/>
            <a:miter lim="800000"/>
            <a:headEnd/>
            <a:tailEnd/>
          </a:ln>
          <a:effectLst/>
        </p:spPr>
        <p:txBody>
          <a:bodyPr/>
          <a:lstStyle/>
          <a:p>
            <a:pPr algn="just">
              <a:spcBef>
                <a:spcPct val="20000"/>
              </a:spcBef>
              <a:buClr>
                <a:schemeClr val="hlink"/>
              </a:buClr>
              <a:buFont typeface="Wingdings" pitchFamily="2" charset="2"/>
              <a:buNone/>
            </a:pPr>
            <a:r>
              <a:rPr lang="ru-RU" altLang="ru-RU" sz="2800">
                <a:latin typeface="Verdana" pitchFamily="34" charset="0"/>
              </a:rPr>
              <a:t>  Условие повторения можно задавать только одно, но оно может быть выражением, содержащим сразу несколько счётчиков.</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p:txBody>
          <a:bodyPr/>
          <a:lstStyle/>
          <a:p>
            <a:pPr marL="0" indent="0">
              <a:buFont typeface="Wingdings" pitchFamily="2" charset="2"/>
              <a:buNone/>
              <a:defRPr/>
            </a:pPr>
            <a:r>
              <a:rPr lang="ru-RU" dirty="0" smtClean="0"/>
              <a:t>   Представленная программа выведет на экран 10 первых элементов последовательности 2a</a:t>
            </a:r>
            <a:r>
              <a:rPr lang="ru-RU" baseline="-25000" dirty="0" smtClean="0"/>
              <a:t>n−1</a:t>
            </a:r>
            <a:r>
              <a:rPr lang="ru-RU" dirty="0" smtClean="0"/>
              <a:t>–2, где a</a:t>
            </a:r>
            <a:r>
              <a:rPr lang="ru-RU" baseline="-25000" dirty="0" smtClean="0"/>
              <a:t>1</a:t>
            </a:r>
            <a:r>
              <a:rPr lang="ru-RU" dirty="0" smtClean="0"/>
              <a:t>=3:</a:t>
            </a:r>
          </a:p>
          <a:p>
            <a:pPr marL="0" indent="0">
              <a:buFont typeface="Wingdings" pitchFamily="2" charset="2"/>
              <a:buNone/>
              <a:defRPr/>
            </a:pPr>
            <a:endParaRPr lang="ru-RU" dirty="0" smtClean="0"/>
          </a:p>
          <a:p>
            <a:pPr marL="0" indent="0">
              <a:buFont typeface="Wingdings" pitchFamily="2" charset="2"/>
              <a:buNone/>
              <a:defRPr/>
            </a:pPr>
            <a:r>
              <a:rPr lang="ru-RU" dirty="0" err="1" smtClean="0"/>
              <a:t>for</a:t>
            </a:r>
            <a:r>
              <a:rPr lang="ru-RU" dirty="0" smtClean="0"/>
              <a:t> (</a:t>
            </a:r>
            <a:r>
              <a:rPr lang="ru-RU" dirty="0" err="1" smtClean="0"/>
              <a:t>int</a:t>
            </a:r>
            <a:r>
              <a:rPr lang="ru-RU" dirty="0" smtClean="0"/>
              <a:t> a=3, i=1; i&lt;=10; a=2*a-2, i++) </a:t>
            </a:r>
          </a:p>
          <a:p>
            <a:pPr marL="0" indent="0">
              <a:buFont typeface="Wingdings" pitchFamily="2" charset="2"/>
              <a:buNone/>
              <a:defRPr/>
            </a:pPr>
            <a:r>
              <a:rPr lang="ru-RU" dirty="0"/>
              <a:t>	</a:t>
            </a:r>
            <a:r>
              <a:rPr lang="ru-RU" dirty="0" smtClean="0"/>
              <a:t>{</a:t>
            </a:r>
          </a:p>
          <a:p>
            <a:pPr marL="0" indent="0">
              <a:buFont typeface="Wingdings" pitchFamily="2" charset="2"/>
              <a:buNone/>
              <a:defRPr/>
            </a:pPr>
            <a:r>
              <a:rPr lang="ru-RU" dirty="0" smtClean="0"/>
              <a:t>  		</a:t>
            </a:r>
            <a:r>
              <a:rPr lang="ru-RU" dirty="0" err="1" smtClean="0"/>
              <a:t>cout</a:t>
            </a:r>
            <a:r>
              <a:rPr lang="ru-RU" dirty="0" smtClean="0"/>
              <a:t> &lt;&lt; a &lt;&lt; " ";</a:t>
            </a:r>
          </a:p>
          <a:p>
            <a:pPr marL="0" indent="0">
              <a:buFont typeface="Wingdings" pitchFamily="2" charset="2"/>
              <a:buNone/>
              <a:defRPr/>
            </a:pPr>
            <a:r>
              <a:rPr lang="ru-RU" dirty="0" smtClean="0"/>
              <a:t>	}</a:t>
            </a:r>
          </a:p>
          <a:p>
            <a:pPr>
              <a:defRPr/>
            </a:pPr>
            <a:endParaRPr lang="ru-RU" dirty="0"/>
          </a:p>
        </p:txBody>
      </p:sp>
      <p:sp>
        <p:nvSpPr>
          <p:cNvPr id="98307" name="Заголовок 1"/>
          <p:cNvSpPr>
            <a:spLocks noGrp="1"/>
          </p:cNvSpPr>
          <p:nvPr>
            <p:ph type="title"/>
          </p:nvPr>
        </p:nvSpPr>
        <p:spPr>
          <a:xfrm>
            <a:off x="762000" y="188913"/>
            <a:ext cx="8359775" cy="563562"/>
          </a:xfrm>
        </p:spPr>
        <p:txBody>
          <a:bodyPr/>
          <a:lstStyle/>
          <a:p>
            <a:r>
              <a:rPr lang="ru-RU" altLang="ru-RU" b="1" smtClean="0"/>
              <a:t>Цикл типа «n-раз» (оператор for)</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Объект 2"/>
          <p:cNvSpPr>
            <a:spLocks noGrp="1"/>
          </p:cNvSpPr>
          <p:nvPr>
            <p:ph idx="1"/>
          </p:nvPr>
        </p:nvSpPr>
        <p:spPr/>
        <p:txBody>
          <a:bodyPr/>
          <a:lstStyle/>
          <a:p>
            <a:pPr marL="0" indent="0">
              <a:buFont typeface="Wingdings" pitchFamily="2" charset="2"/>
              <a:buNone/>
            </a:pPr>
            <a:r>
              <a:rPr lang="ru-RU" altLang="ru-RU" smtClean="0"/>
              <a:t>  Представленная программа выведет на экран такую последовательность </a:t>
            </a:r>
            <a:br>
              <a:rPr lang="ru-RU" altLang="ru-RU" smtClean="0"/>
            </a:br>
            <a:r>
              <a:rPr lang="ru-RU" altLang="ru-RU" smtClean="0"/>
              <a:t>«0 -1 -4 -9 -16 -25»:</a:t>
            </a:r>
          </a:p>
          <a:p>
            <a:pPr marL="0" indent="0">
              <a:buFont typeface="Wingdings" pitchFamily="2" charset="2"/>
              <a:buNone/>
            </a:pPr>
            <a:endParaRPr lang="ru-RU" altLang="ru-RU" smtClean="0"/>
          </a:p>
          <a:p>
            <a:pPr marL="0" indent="0">
              <a:buFont typeface="Wingdings" pitchFamily="2" charset="2"/>
              <a:buNone/>
            </a:pPr>
            <a:r>
              <a:rPr lang="ru-RU" altLang="ru-RU" smtClean="0"/>
              <a:t>for (int a=0, b=0; a-b&lt;=10; a++, b--) </a:t>
            </a:r>
          </a:p>
          <a:p>
            <a:pPr marL="0" indent="0">
              <a:buFont typeface="Wingdings" pitchFamily="2" charset="2"/>
              <a:buNone/>
            </a:pPr>
            <a:r>
              <a:rPr lang="ru-RU" altLang="ru-RU" smtClean="0"/>
              <a:t>	{</a:t>
            </a:r>
          </a:p>
          <a:p>
            <a:pPr marL="0" indent="0">
              <a:buFont typeface="Wingdings" pitchFamily="2" charset="2"/>
              <a:buNone/>
            </a:pPr>
            <a:r>
              <a:rPr lang="ru-RU" altLang="ru-RU" smtClean="0"/>
              <a:t>  		cout &lt;&lt; a*b &lt;&lt; " ";</a:t>
            </a:r>
          </a:p>
          <a:p>
            <a:pPr marL="0" indent="0">
              <a:buFont typeface="Wingdings" pitchFamily="2" charset="2"/>
              <a:buNone/>
            </a:pPr>
            <a:r>
              <a:rPr lang="ru-RU" altLang="ru-RU" smtClean="0"/>
              <a:t>	}</a:t>
            </a:r>
          </a:p>
          <a:p>
            <a:pPr marL="0" indent="0">
              <a:buFont typeface="Wingdings" pitchFamily="2" charset="2"/>
              <a:buNone/>
            </a:pPr>
            <a:endParaRPr lang="ru-RU" altLang="ru-RU" smtClean="0"/>
          </a:p>
        </p:txBody>
      </p:sp>
      <p:sp>
        <p:nvSpPr>
          <p:cNvPr id="99331" name="Заголовок 1"/>
          <p:cNvSpPr>
            <a:spLocks noGrp="1"/>
          </p:cNvSpPr>
          <p:nvPr>
            <p:ph type="title"/>
          </p:nvPr>
        </p:nvSpPr>
        <p:spPr>
          <a:xfrm>
            <a:off x="762000" y="188913"/>
            <a:ext cx="8359775" cy="563562"/>
          </a:xfrm>
        </p:spPr>
        <p:txBody>
          <a:bodyPr/>
          <a:lstStyle/>
          <a:p>
            <a:r>
              <a:rPr lang="ru-RU" altLang="ru-RU" b="1" smtClean="0"/>
              <a:t>Цикл типа «n-раз» (оператор for)</a:t>
            </a: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Заголовок 1"/>
          <p:cNvSpPr>
            <a:spLocks noGrp="1"/>
          </p:cNvSpPr>
          <p:nvPr>
            <p:ph type="title"/>
          </p:nvPr>
        </p:nvSpPr>
        <p:spPr>
          <a:xfrm>
            <a:off x="836613" y="188913"/>
            <a:ext cx="7862887" cy="563562"/>
          </a:xfrm>
        </p:spPr>
        <p:txBody>
          <a:bodyPr/>
          <a:lstStyle/>
          <a:p>
            <a:r>
              <a:rPr lang="ru-RU" altLang="ru-RU" b="1" smtClean="0"/>
              <a:t>Досрочное завершение цикла (оператор break)</a:t>
            </a:r>
          </a:p>
        </p:txBody>
      </p:sp>
      <p:sp>
        <p:nvSpPr>
          <p:cNvPr id="100355" name="Объект 2"/>
          <p:cNvSpPr>
            <a:spLocks noGrp="1"/>
          </p:cNvSpPr>
          <p:nvPr>
            <p:ph idx="1"/>
          </p:nvPr>
        </p:nvSpPr>
        <p:spPr/>
        <p:txBody>
          <a:bodyPr/>
          <a:lstStyle/>
          <a:p>
            <a:pPr marL="0" indent="0" algn="just">
              <a:buFont typeface="Wingdings" pitchFamily="2" charset="2"/>
              <a:buNone/>
            </a:pPr>
            <a:r>
              <a:rPr lang="ru-RU" altLang="ru-RU" smtClean="0"/>
              <a:t>  Как цикл типа «пока» так и цикл типа «n-раз» можно завершить досрочно, если внутри тела цикла вызвать оператор </a:t>
            </a:r>
            <a:r>
              <a:rPr lang="ru-RU" altLang="ru-RU" b="1" smtClean="0"/>
              <a:t>break</a:t>
            </a:r>
            <a:r>
              <a:rPr lang="ru-RU" altLang="ru-RU" smtClean="0"/>
              <a:t>. </a:t>
            </a:r>
          </a:p>
          <a:p>
            <a:pPr marL="0" indent="0" algn="just">
              <a:buFont typeface="Wingdings" pitchFamily="2" charset="2"/>
              <a:buNone/>
            </a:pPr>
            <a:r>
              <a:rPr lang="ru-RU" altLang="ru-RU" smtClean="0"/>
              <a:t>  При этом произойдёт моментальный выход из цикла, не будет закончен даже текущий шаг (т. е. если после break присутствовали какие-то ещё операторы, то они не выполнятся).</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p:txBody>
          <a:bodyPr/>
          <a:lstStyle/>
          <a:p>
            <a:pPr marL="0" indent="0">
              <a:buFont typeface="Wingdings" pitchFamily="2" charset="2"/>
              <a:buNone/>
              <a:defRPr/>
            </a:pPr>
            <a:r>
              <a:rPr lang="ru-RU" dirty="0" smtClean="0"/>
              <a:t>  В результате работы следующего примера на экран будут выведены только числа «1 2 3 4 Конец»:</a:t>
            </a:r>
          </a:p>
          <a:p>
            <a:pPr marL="0" indent="0">
              <a:buFont typeface="Wingdings" pitchFamily="2" charset="2"/>
              <a:buNone/>
              <a:defRPr/>
            </a:pPr>
            <a:r>
              <a:rPr lang="ru-RU" dirty="0" err="1" smtClean="0"/>
              <a:t>for</a:t>
            </a:r>
            <a:r>
              <a:rPr lang="ru-RU" dirty="0" smtClean="0"/>
              <a:t> (</a:t>
            </a:r>
            <a:r>
              <a:rPr lang="ru-RU" dirty="0" err="1" smtClean="0"/>
              <a:t>int</a:t>
            </a:r>
            <a:r>
              <a:rPr lang="ru-RU" dirty="0" smtClean="0"/>
              <a:t> a=1; a&lt;=10; a++) {</a:t>
            </a:r>
          </a:p>
          <a:p>
            <a:pPr marL="0" indent="0">
              <a:buFont typeface="Wingdings" pitchFamily="2" charset="2"/>
              <a:buNone/>
              <a:defRPr/>
            </a:pPr>
            <a:r>
              <a:rPr lang="ru-RU" dirty="0" smtClean="0"/>
              <a:t>  </a:t>
            </a:r>
            <a:r>
              <a:rPr lang="ru-RU" dirty="0" err="1" smtClean="0"/>
              <a:t>if</a:t>
            </a:r>
            <a:r>
              <a:rPr lang="ru-RU" dirty="0" smtClean="0"/>
              <a:t>(a == 5) {</a:t>
            </a:r>
          </a:p>
          <a:p>
            <a:pPr marL="0" indent="0">
              <a:buFont typeface="Wingdings" pitchFamily="2" charset="2"/>
              <a:buNone/>
              <a:defRPr/>
            </a:pPr>
            <a:r>
              <a:rPr lang="ru-RU" dirty="0" smtClean="0"/>
              <a:t>    </a:t>
            </a:r>
            <a:r>
              <a:rPr lang="ru-RU" b="1" dirty="0" err="1" smtClean="0">
                <a:effectLst>
                  <a:outerShdw blurRad="38100" dist="38100" dir="2700000" algn="tl">
                    <a:srgbClr val="000000">
                      <a:alpha val="43137"/>
                    </a:srgbClr>
                  </a:outerShdw>
                </a:effectLst>
              </a:rPr>
              <a:t>break</a:t>
            </a:r>
            <a:r>
              <a:rPr lang="ru-RU" b="1" dirty="0" smtClean="0">
                <a:effectLst>
                  <a:outerShdw blurRad="38100" dist="38100" dir="2700000" algn="tl">
                    <a:srgbClr val="000000">
                      <a:alpha val="43137"/>
                    </a:srgbClr>
                  </a:outerShdw>
                </a:effectLst>
              </a:rPr>
              <a:t>;</a:t>
            </a:r>
          </a:p>
          <a:p>
            <a:pPr marL="0" indent="0">
              <a:buFont typeface="Wingdings" pitchFamily="2" charset="2"/>
              <a:buNone/>
              <a:defRPr/>
            </a:pPr>
            <a:r>
              <a:rPr lang="ru-RU" dirty="0" smtClean="0"/>
              <a:t>  }</a:t>
            </a:r>
          </a:p>
          <a:p>
            <a:pPr marL="0" indent="0">
              <a:buFont typeface="Wingdings" pitchFamily="2" charset="2"/>
              <a:buNone/>
              <a:defRPr/>
            </a:pPr>
            <a:r>
              <a:rPr lang="ru-RU" dirty="0" smtClean="0"/>
              <a:t>  </a:t>
            </a:r>
            <a:r>
              <a:rPr lang="ru-RU" dirty="0" err="1" smtClean="0"/>
              <a:t>cout</a:t>
            </a:r>
            <a:r>
              <a:rPr lang="ru-RU" dirty="0" smtClean="0"/>
              <a:t> &lt;&lt; a &lt;&lt; " ";</a:t>
            </a:r>
          </a:p>
          <a:p>
            <a:pPr marL="0" indent="0">
              <a:buFont typeface="Wingdings" pitchFamily="2" charset="2"/>
              <a:buNone/>
              <a:defRPr/>
            </a:pPr>
            <a:r>
              <a:rPr lang="ru-RU" dirty="0" smtClean="0"/>
              <a:t>}</a:t>
            </a:r>
          </a:p>
          <a:p>
            <a:pPr marL="0" indent="0">
              <a:buFont typeface="Wingdings" pitchFamily="2" charset="2"/>
              <a:buNone/>
              <a:defRPr/>
            </a:pPr>
            <a:r>
              <a:rPr lang="ru-RU" dirty="0" err="1" smtClean="0"/>
              <a:t>cout</a:t>
            </a:r>
            <a:r>
              <a:rPr lang="ru-RU" dirty="0" smtClean="0"/>
              <a:t> &lt;&lt; "Конец";</a:t>
            </a:r>
            <a:endParaRPr lang="ru-RU" dirty="0"/>
          </a:p>
        </p:txBody>
      </p:sp>
      <p:sp>
        <p:nvSpPr>
          <p:cNvPr id="101379" name="Заголовок 1"/>
          <p:cNvSpPr>
            <a:spLocks noGrp="1"/>
          </p:cNvSpPr>
          <p:nvPr>
            <p:ph type="title"/>
          </p:nvPr>
        </p:nvSpPr>
        <p:spPr>
          <a:xfrm>
            <a:off x="836613" y="188913"/>
            <a:ext cx="7862887" cy="563562"/>
          </a:xfrm>
        </p:spPr>
        <p:txBody>
          <a:bodyPr/>
          <a:lstStyle/>
          <a:p>
            <a:r>
              <a:rPr lang="ru-RU" altLang="ru-RU" b="1" smtClean="0"/>
              <a:t>Досрочное завершение цикла (оператор break)</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Объект 2"/>
          <p:cNvSpPr>
            <a:spLocks noGrp="1"/>
          </p:cNvSpPr>
          <p:nvPr>
            <p:ph idx="1"/>
          </p:nvPr>
        </p:nvSpPr>
        <p:spPr/>
        <p:txBody>
          <a:bodyPr/>
          <a:lstStyle/>
          <a:p>
            <a:pPr marL="0" indent="0" algn="just">
              <a:buFont typeface="Wingdings" pitchFamily="2" charset="2"/>
              <a:buNone/>
            </a:pPr>
            <a:r>
              <a:rPr lang="ru-RU" altLang="ru-RU" smtClean="0"/>
              <a:t>  Когда программа будет выполнять цикл в пятый раз(войдёт в цикл с счётчиком равным 5), сразу же будет проверено и окажется истинным условие при котором выполнится оператор break. </a:t>
            </a:r>
          </a:p>
          <a:p>
            <a:pPr marL="0" indent="0" algn="just">
              <a:buFont typeface="Wingdings" pitchFamily="2" charset="2"/>
              <a:buNone/>
            </a:pPr>
            <a:r>
              <a:rPr lang="ru-RU" altLang="ru-RU" smtClean="0"/>
              <a:t>  Оставшаяся часть тела цикла (вывод на экран) уже производится не будет: программа сразу перейдёт к выполнению операций указанных после цикла и далее.</a:t>
            </a:r>
          </a:p>
        </p:txBody>
      </p:sp>
      <p:sp>
        <p:nvSpPr>
          <p:cNvPr id="102403" name="Заголовок 1"/>
          <p:cNvSpPr>
            <a:spLocks noGrp="1"/>
          </p:cNvSpPr>
          <p:nvPr>
            <p:ph type="title"/>
          </p:nvPr>
        </p:nvSpPr>
        <p:spPr>
          <a:xfrm>
            <a:off x="836613" y="188913"/>
            <a:ext cx="7862887" cy="563562"/>
          </a:xfrm>
        </p:spPr>
        <p:txBody>
          <a:bodyPr/>
          <a:lstStyle/>
          <a:p>
            <a:r>
              <a:rPr lang="ru-RU" altLang="ru-RU" b="1" smtClean="0"/>
              <a:t>Досрочное завершение цикла (оператор break)</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457200" y="1196975"/>
            <a:ext cx="8229600" cy="5248275"/>
          </a:xfrm>
        </p:spPr>
        <p:txBody>
          <a:bodyPr/>
          <a:lstStyle/>
          <a:p>
            <a:pPr marL="0" indent="0" algn="just">
              <a:buFont typeface="Wingdings" pitchFamily="2" charset="2"/>
              <a:buNone/>
              <a:defRPr/>
            </a:pPr>
            <a:r>
              <a:rPr lang="ru-RU" dirty="0" smtClean="0"/>
              <a:t>  </a:t>
            </a:r>
            <a:r>
              <a:rPr lang="ru-RU" sz="2600" dirty="0" smtClean="0"/>
              <a:t>C помощью оператор </a:t>
            </a:r>
            <a:r>
              <a:rPr lang="ru-RU" sz="2600" dirty="0" err="1" smtClean="0"/>
              <a:t>break</a:t>
            </a:r>
            <a:r>
              <a:rPr lang="ru-RU" sz="2600" dirty="0" smtClean="0"/>
              <a:t> можно прервать заведомо бесконечный цикл. Пример (на экран выведется «100 50 25 12 6 3 1 0 » и после этого цикл остановится):</a:t>
            </a:r>
          </a:p>
          <a:p>
            <a:pPr marL="0" indent="0">
              <a:buFont typeface="Wingdings" pitchFamily="2" charset="2"/>
              <a:buNone/>
              <a:defRPr/>
            </a:pPr>
            <a:r>
              <a:rPr lang="ru-RU" sz="2600" dirty="0" err="1" smtClean="0"/>
              <a:t>int</a:t>
            </a:r>
            <a:r>
              <a:rPr lang="ru-RU" sz="2600" dirty="0" smtClean="0"/>
              <a:t> s = 100;</a:t>
            </a:r>
          </a:p>
          <a:p>
            <a:pPr marL="0" indent="0">
              <a:buFont typeface="Wingdings" pitchFamily="2" charset="2"/>
              <a:buNone/>
              <a:defRPr/>
            </a:pPr>
            <a:r>
              <a:rPr lang="ru-RU" sz="2600" dirty="0" err="1" smtClean="0"/>
              <a:t>while</a:t>
            </a:r>
            <a:r>
              <a:rPr lang="ru-RU" sz="2600" dirty="0" smtClean="0"/>
              <a:t> (</a:t>
            </a:r>
            <a:r>
              <a:rPr lang="ru-RU" sz="2600" dirty="0" err="1" smtClean="0"/>
              <a:t>true</a:t>
            </a:r>
            <a:r>
              <a:rPr lang="ru-RU" sz="2600" dirty="0" smtClean="0"/>
              <a:t>) {</a:t>
            </a:r>
          </a:p>
          <a:p>
            <a:pPr marL="0" indent="0">
              <a:buFont typeface="Wingdings" pitchFamily="2" charset="2"/>
              <a:buNone/>
              <a:defRPr/>
            </a:pPr>
            <a:r>
              <a:rPr lang="ru-RU" sz="2600" dirty="0" smtClean="0"/>
              <a:t>  </a:t>
            </a:r>
            <a:r>
              <a:rPr lang="ru-RU" sz="2600" dirty="0" err="1" smtClean="0"/>
              <a:t>cout</a:t>
            </a:r>
            <a:r>
              <a:rPr lang="ru-RU" sz="2600" dirty="0" smtClean="0"/>
              <a:t> &lt;&lt; s &lt;&lt; " ";</a:t>
            </a:r>
          </a:p>
          <a:p>
            <a:pPr marL="0" indent="0">
              <a:buFont typeface="Wingdings" pitchFamily="2" charset="2"/>
              <a:buNone/>
              <a:defRPr/>
            </a:pPr>
            <a:r>
              <a:rPr lang="ru-RU" sz="2600" dirty="0" smtClean="0"/>
              <a:t>  s = s / 2;</a:t>
            </a:r>
          </a:p>
          <a:p>
            <a:pPr marL="0" indent="0">
              <a:buFont typeface="Wingdings" pitchFamily="2" charset="2"/>
              <a:buNone/>
              <a:defRPr/>
            </a:pPr>
            <a:r>
              <a:rPr lang="ru-RU" sz="2600" dirty="0" smtClean="0"/>
              <a:t>  </a:t>
            </a:r>
            <a:r>
              <a:rPr lang="ru-RU" sz="2600" dirty="0" err="1" smtClean="0"/>
              <a:t>if</a:t>
            </a:r>
            <a:r>
              <a:rPr lang="ru-RU" sz="2600" dirty="0" smtClean="0"/>
              <a:t>(s == 0) {</a:t>
            </a:r>
          </a:p>
          <a:p>
            <a:pPr marL="0" indent="0">
              <a:buFont typeface="Wingdings" pitchFamily="2" charset="2"/>
              <a:buNone/>
              <a:defRPr/>
            </a:pPr>
            <a:r>
              <a:rPr lang="ru-RU" sz="2600" dirty="0" smtClean="0"/>
              <a:t>    </a:t>
            </a:r>
            <a:r>
              <a:rPr lang="ru-RU" sz="2600" b="1" dirty="0" err="1" smtClean="0">
                <a:effectLst>
                  <a:outerShdw blurRad="38100" dist="38100" dir="2700000" algn="tl">
                    <a:srgbClr val="000000">
                      <a:alpha val="43137"/>
                    </a:srgbClr>
                  </a:outerShdw>
                </a:effectLst>
              </a:rPr>
              <a:t>break</a:t>
            </a:r>
            <a:r>
              <a:rPr lang="ru-RU" sz="2600" b="1" dirty="0" smtClean="0">
                <a:effectLst>
                  <a:outerShdw blurRad="38100" dist="38100" dir="2700000" algn="tl">
                    <a:srgbClr val="000000">
                      <a:alpha val="43137"/>
                    </a:srgbClr>
                  </a:outerShdw>
                </a:effectLst>
              </a:rPr>
              <a:t>;</a:t>
            </a:r>
          </a:p>
          <a:p>
            <a:pPr marL="0" indent="0">
              <a:buFont typeface="Wingdings" pitchFamily="2" charset="2"/>
              <a:buNone/>
              <a:defRPr/>
            </a:pPr>
            <a:r>
              <a:rPr lang="ru-RU" sz="2600" dirty="0" smtClean="0"/>
              <a:t>  }</a:t>
            </a:r>
          </a:p>
          <a:p>
            <a:pPr marL="0" indent="0">
              <a:buFont typeface="Wingdings" pitchFamily="2" charset="2"/>
              <a:buNone/>
              <a:defRPr/>
            </a:pPr>
            <a:r>
              <a:rPr lang="ru-RU" sz="2600" dirty="0" smtClean="0"/>
              <a:t>}</a:t>
            </a:r>
          </a:p>
          <a:p>
            <a:pPr marL="0" indent="0">
              <a:buFont typeface="Wingdings" pitchFamily="2" charset="2"/>
              <a:buNone/>
              <a:defRPr/>
            </a:pPr>
            <a:endParaRPr lang="ru-RU" dirty="0"/>
          </a:p>
        </p:txBody>
      </p:sp>
      <p:sp>
        <p:nvSpPr>
          <p:cNvPr id="103427" name="Заголовок 1"/>
          <p:cNvSpPr>
            <a:spLocks noGrp="1"/>
          </p:cNvSpPr>
          <p:nvPr>
            <p:ph type="title"/>
          </p:nvPr>
        </p:nvSpPr>
        <p:spPr>
          <a:xfrm>
            <a:off x="836613" y="188913"/>
            <a:ext cx="7862887" cy="563562"/>
          </a:xfrm>
        </p:spPr>
        <p:txBody>
          <a:bodyPr/>
          <a:lstStyle/>
          <a:p>
            <a:r>
              <a:rPr lang="ru-RU" altLang="ru-RU" b="1" smtClean="0"/>
              <a:t>Досрочное завершение цикла (оператор break)</a:t>
            </a: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p:txBody>
          <a:bodyPr/>
          <a:lstStyle/>
          <a:p>
            <a:pPr marL="0" indent="0" algn="just">
              <a:buFont typeface="Wingdings" pitchFamily="2" charset="2"/>
              <a:buNone/>
              <a:defRPr/>
            </a:pPr>
            <a:r>
              <a:rPr lang="ru-RU" dirty="0" smtClean="0"/>
              <a:t>    </a:t>
            </a:r>
            <a:r>
              <a:rPr lang="ru-RU" sz="2600" dirty="0" smtClean="0"/>
              <a:t>Оператор </a:t>
            </a:r>
            <a:r>
              <a:rPr lang="ru-RU" sz="2600" dirty="0" err="1" smtClean="0"/>
              <a:t>break</a:t>
            </a:r>
            <a:r>
              <a:rPr lang="ru-RU" sz="2600" dirty="0" smtClean="0"/>
              <a:t> имеет смысл вызывать только при наступлении какого-то условия, иначе цикл будет завершен досрочно на первом же своём шаге. </a:t>
            </a:r>
          </a:p>
          <a:p>
            <a:pPr marL="0" indent="0">
              <a:buFont typeface="Wingdings" pitchFamily="2" charset="2"/>
              <a:buNone/>
              <a:defRPr/>
            </a:pPr>
            <a:r>
              <a:rPr lang="ru-RU" dirty="0" smtClean="0"/>
              <a:t> </a:t>
            </a:r>
            <a:r>
              <a:rPr lang="ru-RU" dirty="0" err="1" smtClean="0"/>
              <a:t>int</a:t>
            </a:r>
            <a:r>
              <a:rPr lang="ru-RU" dirty="0" smtClean="0"/>
              <a:t> a;</a:t>
            </a:r>
          </a:p>
          <a:p>
            <a:pPr marL="0" indent="0">
              <a:buFont typeface="Wingdings" pitchFamily="2" charset="2"/>
              <a:buNone/>
              <a:defRPr/>
            </a:pPr>
            <a:r>
              <a:rPr lang="ru-RU" dirty="0" smtClean="0"/>
              <a:t> </a:t>
            </a:r>
            <a:r>
              <a:rPr lang="ru-RU" dirty="0" err="1" smtClean="0"/>
              <a:t>for</a:t>
            </a:r>
            <a:r>
              <a:rPr lang="ru-RU" dirty="0" smtClean="0"/>
              <a:t> (a=25; a&gt;0; a--) </a:t>
            </a:r>
          </a:p>
          <a:p>
            <a:pPr marL="0" indent="0">
              <a:buFont typeface="Wingdings" pitchFamily="2" charset="2"/>
              <a:buNone/>
              <a:defRPr/>
            </a:pPr>
            <a:r>
              <a:rPr lang="ru-RU" dirty="0"/>
              <a:t> </a:t>
            </a:r>
            <a:r>
              <a:rPr lang="ru-RU" dirty="0" smtClean="0"/>
              <a:t> {</a:t>
            </a:r>
          </a:p>
          <a:p>
            <a:pPr marL="0" indent="0">
              <a:buFont typeface="Wingdings" pitchFamily="2" charset="2"/>
              <a:buNone/>
              <a:defRPr/>
            </a:pPr>
            <a:r>
              <a:rPr lang="ru-RU" dirty="0" smtClean="0"/>
              <a:t>    </a:t>
            </a:r>
            <a:r>
              <a:rPr lang="ru-RU" b="1" dirty="0" err="1" smtClean="0">
                <a:effectLst>
                  <a:outerShdw blurRad="38100" dist="38100" dir="2700000" algn="tl">
                    <a:srgbClr val="000000">
                      <a:alpha val="43137"/>
                    </a:srgbClr>
                  </a:outerShdw>
                </a:effectLst>
              </a:rPr>
              <a:t>break</a:t>
            </a:r>
            <a:r>
              <a:rPr lang="ru-RU" b="1" dirty="0" smtClean="0">
                <a:effectLst>
                  <a:outerShdw blurRad="38100" dist="38100" dir="2700000" algn="tl">
                    <a:srgbClr val="000000">
                      <a:alpha val="43137"/>
                    </a:srgbClr>
                  </a:outerShdw>
                </a:effectLst>
              </a:rPr>
              <a:t>;</a:t>
            </a:r>
          </a:p>
          <a:p>
            <a:pPr marL="0" indent="0">
              <a:buFont typeface="Wingdings" pitchFamily="2" charset="2"/>
              <a:buNone/>
              <a:defRPr/>
            </a:pPr>
            <a:r>
              <a:rPr lang="ru-RU" dirty="0" smtClean="0"/>
              <a:t>    </a:t>
            </a:r>
            <a:r>
              <a:rPr lang="ru-RU" dirty="0" err="1" smtClean="0"/>
              <a:t>cout</a:t>
            </a:r>
            <a:r>
              <a:rPr lang="ru-RU" dirty="0" smtClean="0"/>
              <a:t> &lt;&lt; a &lt;&lt; " ";</a:t>
            </a:r>
          </a:p>
          <a:p>
            <a:pPr marL="0" indent="0">
              <a:buFont typeface="Wingdings" pitchFamily="2" charset="2"/>
              <a:buNone/>
              <a:defRPr/>
            </a:pPr>
            <a:r>
              <a:rPr lang="ru-RU" dirty="0" smtClean="0"/>
              <a:t>  }</a:t>
            </a:r>
          </a:p>
          <a:p>
            <a:pPr marL="0" indent="0">
              <a:buFont typeface="Wingdings" pitchFamily="2" charset="2"/>
              <a:buNone/>
              <a:defRPr/>
            </a:pPr>
            <a:r>
              <a:rPr lang="ru-RU" dirty="0" err="1" smtClean="0"/>
              <a:t>cout</a:t>
            </a:r>
            <a:r>
              <a:rPr lang="ru-RU" dirty="0" smtClean="0"/>
              <a:t> &lt;&lt; "a=" &lt;&lt; a;</a:t>
            </a:r>
            <a:endParaRPr lang="ru-RU" dirty="0"/>
          </a:p>
        </p:txBody>
      </p:sp>
      <p:sp>
        <p:nvSpPr>
          <p:cNvPr id="104451" name="Заголовок 1"/>
          <p:cNvSpPr>
            <a:spLocks noGrp="1"/>
          </p:cNvSpPr>
          <p:nvPr>
            <p:ph type="title"/>
          </p:nvPr>
        </p:nvSpPr>
        <p:spPr>
          <a:xfrm>
            <a:off x="836613" y="188913"/>
            <a:ext cx="7862887" cy="563562"/>
          </a:xfrm>
        </p:spPr>
        <p:txBody>
          <a:bodyPr/>
          <a:lstStyle/>
          <a:p>
            <a:r>
              <a:rPr lang="ru-RU" altLang="ru-RU" b="1" smtClean="0"/>
              <a:t>Досрочное завершение цикла (оператор break)</a:t>
            </a:r>
          </a:p>
        </p:txBody>
      </p:sp>
      <p:pic>
        <p:nvPicPr>
          <p:cNvPr id="104452" name="Рисунок 1"/>
          <p:cNvPicPr>
            <a:picLocks noChangeAspect="1"/>
          </p:cNvPicPr>
          <p:nvPr/>
        </p:nvPicPr>
        <p:blipFill>
          <a:blip r:embed="rId2"/>
          <a:srcRect/>
          <a:stretch>
            <a:fillRect/>
          </a:stretch>
        </p:blipFill>
        <p:spPr bwMode="auto">
          <a:xfrm>
            <a:off x="5867400" y="2852738"/>
            <a:ext cx="2571750" cy="3429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Объект 2"/>
          <p:cNvSpPr>
            <a:spLocks noGrp="1"/>
          </p:cNvSpPr>
          <p:nvPr>
            <p:ph idx="1"/>
          </p:nvPr>
        </p:nvSpPr>
        <p:spPr/>
        <p:txBody>
          <a:bodyPr/>
          <a:lstStyle/>
          <a:p>
            <a:pPr marL="0" indent="0" algn="just">
              <a:buFont typeface="Wingdings" pitchFamily="2" charset="2"/>
              <a:buNone/>
            </a:pPr>
            <a:r>
              <a:rPr lang="ru-RU" altLang="ru-RU" sz="2400" smtClean="0"/>
              <a:t>   В представленном выше примере вывода в цикле на экран не произойдёт ни разу, а когда переменная a выведется на экран после цикла, то окажется, что её значение ни разу не менялось, т. е. выведено будет «a=25» (и ничего больше).</a:t>
            </a:r>
          </a:p>
          <a:p>
            <a:pPr marL="0" indent="0" algn="just">
              <a:buFont typeface="Wingdings" pitchFamily="2" charset="2"/>
              <a:buNone/>
            </a:pPr>
            <a:r>
              <a:rPr lang="ru-RU" altLang="ru-RU" sz="2400" smtClean="0"/>
              <a:t>   Обратите внимание также на то, что переменная была объявлена до начала цикла. Когда переменная объявляется в параметрах цикла, то она оказывается недоступной за его пределами, а в данном случае требовалось иное — узнать какое значение будет у счётчика после завершения цикла.</a:t>
            </a:r>
          </a:p>
          <a:p>
            <a:pPr marL="0" indent="0" algn="just">
              <a:buFont typeface="Wingdings" pitchFamily="2" charset="2"/>
              <a:buNone/>
            </a:pPr>
            <a:r>
              <a:rPr lang="ru-RU" altLang="ru-RU" smtClean="0"/>
              <a:t> </a:t>
            </a:r>
          </a:p>
        </p:txBody>
      </p:sp>
      <p:sp>
        <p:nvSpPr>
          <p:cNvPr id="105475" name="Заголовок 1"/>
          <p:cNvSpPr>
            <a:spLocks noGrp="1"/>
          </p:cNvSpPr>
          <p:nvPr>
            <p:ph type="title"/>
          </p:nvPr>
        </p:nvSpPr>
        <p:spPr>
          <a:xfrm>
            <a:off x="836613" y="188913"/>
            <a:ext cx="7862887" cy="563562"/>
          </a:xfrm>
        </p:spPr>
        <p:txBody>
          <a:bodyPr/>
          <a:lstStyle/>
          <a:p>
            <a:r>
              <a:rPr lang="ru-RU" altLang="ru-RU" b="1" smtClean="0"/>
              <a:t>Досрочное завершение цикла (оператор break)</a:t>
            </a: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Заголовок 1"/>
          <p:cNvSpPr>
            <a:spLocks noGrp="1"/>
          </p:cNvSpPr>
          <p:nvPr>
            <p:ph type="title"/>
          </p:nvPr>
        </p:nvSpPr>
        <p:spPr/>
        <p:txBody>
          <a:bodyPr/>
          <a:lstStyle/>
          <a:p>
            <a:r>
              <a:rPr lang="ru-RU" altLang="ru-RU" b="1" smtClean="0"/>
              <a:t>Задачи</a:t>
            </a:r>
          </a:p>
        </p:txBody>
      </p:sp>
      <p:sp>
        <p:nvSpPr>
          <p:cNvPr id="106499" name="Объект 2"/>
          <p:cNvSpPr>
            <a:spLocks noGrp="1"/>
          </p:cNvSpPr>
          <p:nvPr>
            <p:ph idx="1"/>
          </p:nvPr>
        </p:nvSpPr>
        <p:spPr/>
        <p:txBody>
          <a:bodyPr/>
          <a:lstStyle/>
          <a:p>
            <a:r>
              <a:rPr lang="ru-RU" altLang="ru-RU" sz="2400" smtClean="0"/>
              <a:t>Создайте программу, выводящую на экран все четырёхзначные числа последовательности 1000 1003 1006 1009 1012 1015 ….</a:t>
            </a:r>
          </a:p>
          <a:p>
            <a:r>
              <a:rPr lang="ru-RU" altLang="ru-RU" sz="2400" smtClean="0"/>
              <a:t>Создайте программу, выводящую на экран первые 55 элементов последовательности 1 3 5 7 9 11 13 15 17 ….</a:t>
            </a:r>
          </a:p>
          <a:p>
            <a:r>
              <a:rPr lang="ru-RU" altLang="ru-RU" sz="2400" smtClean="0"/>
              <a:t>Создайте программу, выводящую на экран все неотрицательные элементы последовательности 90 85 80 75 70 65 60 ….</a:t>
            </a:r>
          </a:p>
          <a:p>
            <a:r>
              <a:rPr lang="ru-RU" altLang="ru-RU" sz="2400" smtClean="0"/>
              <a:t>Создайте программу, выводящую на экран первые 20 элементов последовательности 2 4 8 16 32 64 128 ….</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ample">
  <a:themeElements>
    <a:clrScheme name="sample 3">
      <a:dk1>
        <a:srgbClr val="1A1A70"/>
      </a:dk1>
      <a:lt1>
        <a:srgbClr val="FFFFFF"/>
      </a:lt1>
      <a:dk2>
        <a:srgbClr val="243D8C"/>
      </a:dk2>
      <a:lt2>
        <a:srgbClr val="DDDDDD"/>
      </a:lt2>
      <a:accent1>
        <a:srgbClr val="3E78C6"/>
      </a:accent1>
      <a:accent2>
        <a:srgbClr val="84A1E8"/>
      </a:accent2>
      <a:accent3>
        <a:srgbClr val="FFFFFF"/>
      </a:accent3>
      <a:accent4>
        <a:srgbClr val="14145F"/>
      </a:accent4>
      <a:accent5>
        <a:srgbClr val="AFBEDF"/>
      </a:accent5>
      <a:accent6>
        <a:srgbClr val="7791D2"/>
      </a:accent6>
      <a:hlink>
        <a:srgbClr val="90B54D"/>
      </a:hlink>
      <a:folHlink>
        <a:srgbClr val="F3C43F"/>
      </a:folHlink>
    </a:clrScheme>
    <a:fontScheme name="sample">
      <a:majorFont>
        <a:latin typeface="Verdana"/>
        <a:ea typeface=""/>
        <a:cs typeface=""/>
      </a:majorFont>
      <a:minorFont>
        <a:latin typeface="Verdana"/>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sample 1">
        <a:dk1>
          <a:srgbClr val="1D4940"/>
        </a:dk1>
        <a:lt1>
          <a:srgbClr val="FFFFFF"/>
        </a:lt1>
        <a:dk2>
          <a:srgbClr val="3F716F"/>
        </a:dk2>
        <a:lt2>
          <a:srgbClr val="DDDDDD"/>
        </a:lt2>
        <a:accent1>
          <a:srgbClr val="669E86"/>
        </a:accent1>
        <a:accent2>
          <a:srgbClr val="A2CAB4"/>
        </a:accent2>
        <a:accent3>
          <a:srgbClr val="FFFFFF"/>
        </a:accent3>
        <a:accent4>
          <a:srgbClr val="173D35"/>
        </a:accent4>
        <a:accent5>
          <a:srgbClr val="B8CCC3"/>
        </a:accent5>
        <a:accent6>
          <a:srgbClr val="92B7A3"/>
        </a:accent6>
        <a:hlink>
          <a:srgbClr val="8CA35F"/>
        </a:hlink>
        <a:folHlink>
          <a:srgbClr val="C1B05D"/>
        </a:folHlink>
      </a:clrScheme>
      <a:clrMap bg1="lt1" tx1="dk1" bg2="lt2" tx2="dk2" accent1="accent1" accent2="accent2" accent3="accent3" accent4="accent4" accent5="accent5" accent6="accent6" hlink="hlink" folHlink="folHlink"/>
    </a:extraClrScheme>
    <a:extraClrScheme>
      <a:clrScheme name="sample 2">
        <a:dk1>
          <a:srgbClr val="2D4473"/>
        </a:dk1>
        <a:lt1>
          <a:srgbClr val="FFFFFF"/>
        </a:lt1>
        <a:dk2>
          <a:srgbClr val="2B6185"/>
        </a:dk2>
        <a:lt2>
          <a:srgbClr val="D3D9DD"/>
        </a:lt2>
        <a:accent1>
          <a:srgbClr val="638AA1"/>
        </a:accent1>
        <a:accent2>
          <a:srgbClr val="8CA8B5"/>
        </a:accent2>
        <a:accent3>
          <a:srgbClr val="FFFFFF"/>
        </a:accent3>
        <a:accent4>
          <a:srgbClr val="253961"/>
        </a:accent4>
        <a:accent5>
          <a:srgbClr val="B7C4CD"/>
        </a:accent5>
        <a:accent6>
          <a:srgbClr val="7E98A4"/>
        </a:accent6>
        <a:hlink>
          <a:srgbClr val="6FA2E7"/>
        </a:hlink>
        <a:folHlink>
          <a:srgbClr val="99C25C"/>
        </a:folHlink>
      </a:clrScheme>
      <a:clrMap bg1="lt1" tx1="dk1" bg2="lt2" tx2="dk2" accent1="accent1" accent2="accent2" accent3="accent3" accent4="accent4" accent5="accent5" accent6="accent6" hlink="hlink" folHlink="folHlink"/>
    </a:extraClrScheme>
    <a:extraClrScheme>
      <a:clrScheme name="sample 3">
        <a:dk1>
          <a:srgbClr val="1A1A70"/>
        </a:dk1>
        <a:lt1>
          <a:srgbClr val="FFFFFF"/>
        </a:lt1>
        <a:dk2>
          <a:srgbClr val="243D8C"/>
        </a:dk2>
        <a:lt2>
          <a:srgbClr val="DDDDDD"/>
        </a:lt2>
        <a:accent1>
          <a:srgbClr val="3E78C6"/>
        </a:accent1>
        <a:accent2>
          <a:srgbClr val="84A1E8"/>
        </a:accent2>
        <a:accent3>
          <a:srgbClr val="FFFFFF"/>
        </a:accent3>
        <a:accent4>
          <a:srgbClr val="14145F"/>
        </a:accent4>
        <a:accent5>
          <a:srgbClr val="AFBEDF"/>
        </a:accent5>
        <a:accent6>
          <a:srgbClr val="7791D2"/>
        </a:accent6>
        <a:hlink>
          <a:srgbClr val="90B54D"/>
        </a:hlink>
        <a:folHlink>
          <a:srgbClr val="F3C43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cdb2004132l</Template>
  <TotalTime>29951</TotalTime>
  <Words>6388</Words>
  <Application>Microsoft Office PowerPoint</Application>
  <PresentationFormat>Экран (4:3)</PresentationFormat>
  <Paragraphs>704</Paragraphs>
  <Slides>115</Slides>
  <Notes>1</Notes>
  <HiddenSlides>0</HiddenSlides>
  <MMClips>0</MMClips>
  <ScaleCrop>false</ScaleCrop>
  <HeadingPairs>
    <vt:vector size="8" baseType="variant">
      <vt:variant>
        <vt:lpstr>Использованные шрифты</vt:lpstr>
      </vt:variant>
      <vt:variant>
        <vt:i4>10</vt:i4>
      </vt:variant>
      <vt:variant>
        <vt:lpstr>Тема</vt:lpstr>
      </vt:variant>
      <vt:variant>
        <vt:i4>1</vt:i4>
      </vt:variant>
      <vt:variant>
        <vt:lpstr>Внедренные серверы OLE</vt:lpstr>
      </vt:variant>
      <vt:variant>
        <vt:i4>1</vt:i4>
      </vt:variant>
      <vt:variant>
        <vt:lpstr>Заголовки слайдов</vt:lpstr>
      </vt:variant>
      <vt:variant>
        <vt:i4>115</vt:i4>
      </vt:variant>
    </vt:vector>
  </HeadingPairs>
  <TitlesOfParts>
    <vt:vector size="127" baseType="lpstr">
      <vt:lpstr>Arial</vt:lpstr>
      <vt:lpstr>Arial Unicode MS</vt:lpstr>
      <vt:lpstr>Batang</vt:lpstr>
      <vt:lpstr>Calibri</vt:lpstr>
      <vt:lpstr>Courier New</vt:lpstr>
      <vt:lpstr>Gulim</vt:lpstr>
      <vt:lpstr>Monotype Corsiva</vt:lpstr>
      <vt:lpstr>Times New Roman</vt:lpstr>
      <vt:lpstr>Verdana</vt:lpstr>
      <vt:lpstr>Wingdings</vt:lpstr>
      <vt:lpstr>sample</vt:lpstr>
      <vt:lpstr>Image</vt:lpstr>
      <vt:lpstr>C++</vt:lpstr>
      <vt:lpstr>История языка Си++</vt:lpstr>
      <vt:lpstr>История языка Си++</vt:lpstr>
      <vt:lpstr>Состав языка</vt:lpstr>
      <vt:lpstr>Состав языка</vt:lpstr>
      <vt:lpstr>Состав языка</vt:lpstr>
      <vt:lpstr>Состав языка</vt:lpstr>
      <vt:lpstr>Состав языка</vt:lpstr>
      <vt:lpstr>Состав языка</vt:lpstr>
      <vt:lpstr>Алфавит языка </vt:lpstr>
      <vt:lpstr>Алфавит языка </vt:lpstr>
      <vt:lpstr>Алфавит языка </vt:lpstr>
      <vt:lpstr> </vt:lpstr>
      <vt:lpstr>Идентификаторы</vt:lpstr>
      <vt:lpstr>Идентификаторы</vt:lpstr>
      <vt:lpstr>Идентификаторы</vt:lpstr>
      <vt:lpstr>Идентификаторы </vt:lpstr>
      <vt:lpstr>Идентификаторы </vt:lpstr>
      <vt:lpstr>Константы </vt:lpstr>
      <vt:lpstr>Идентификаторы </vt:lpstr>
      <vt:lpstr>Концепция типа данных</vt:lpstr>
      <vt:lpstr>Концепция типа данных</vt:lpstr>
      <vt:lpstr>Простые типы данных</vt:lpstr>
      <vt:lpstr>Простые типы данных</vt:lpstr>
      <vt:lpstr>Простые типы данных</vt:lpstr>
      <vt:lpstr>Простые типы данных</vt:lpstr>
      <vt:lpstr>Простые типы данных</vt:lpstr>
      <vt:lpstr>Простые типы данных</vt:lpstr>
      <vt:lpstr>Простые типы данных</vt:lpstr>
      <vt:lpstr>Простые типы данных</vt:lpstr>
      <vt:lpstr>Выражения</vt:lpstr>
      <vt:lpstr>Выражения</vt:lpstr>
      <vt:lpstr>Основные библиотеки</vt:lpstr>
      <vt:lpstr>Библиотека iostream</vt:lpstr>
      <vt:lpstr>Библиотека iostream</vt:lpstr>
      <vt:lpstr>Библиотека iostream</vt:lpstr>
      <vt:lpstr>Пространство имен</vt:lpstr>
      <vt:lpstr>Пространство имен</vt:lpstr>
      <vt:lpstr>Пространство имен</vt:lpstr>
      <vt:lpstr>Пространство имен</vt:lpstr>
      <vt:lpstr>Пространство имен</vt:lpstr>
      <vt:lpstr>Библиотека iostream</vt:lpstr>
      <vt:lpstr>Библиотека iostream</vt:lpstr>
      <vt:lpstr>Библиотека iostream</vt:lpstr>
      <vt:lpstr>Библиотека iostream</vt:lpstr>
      <vt:lpstr>Преобразование типов данных</vt:lpstr>
      <vt:lpstr>Преобразование типов данных</vt:lpstr>
      <vt:lpstr>Преобразование типов данных</vt:lpstr>
      <vt:lpstr>Библиотека math.h</vt:lpstr>
      <vt:lpstr>Библиотека math.h</vt:lpstr>
      <vt:lpstr>Библиотека cmath</vt:lpstr>
      <vt:lpstr>Презентация PowerPoint</vt:lpstr>
      <vt:lpstr>Условный оператор</vt:lpstr>
      <vt:lpstr>Презентация PowerPoint</vt:lpstr>
      <vt:lpstr>Условный оператор</vt:lpstr>
      <vt:lpstr>Условный оператор</vt:lpstr>
      <vt:lpstr>Условный оператор</vt:lpstr>
      <vt:lpstr>Условный оператор</vt:lpstr>
      <vt:lpstr>Условный оператор</vt:lpstr>
      <vt:lpstr>Условный оператор</vt:lpstr>
      <vt:lpstr>Оператор множественного выбора</vt:lpstr>
      <vt:lpstr>Использование оператора SWITCH </vt:lpstr>
      <vt:lpstr>Использование оператора SWITCH </vt:lpstr>
      <vt:lpstr>Использование оператора SWITCH </vt:lpstr>
      <vt:lpstr>Использование оператора SWITCH </vt:lpstr>
      <vt:lpstr>Использование оператора SWITCH </vt:lpstr>
      <vt:lpstr>Использование оператора SWITCH</vt:lpstr>
      <vt:lpstr>Использование оператора SWITCH</vt:lpstr>
      <vt:lpstr>Использование оператора SWITCH</vt:lpstr>
      <vt:lpstr>Использование оператора SWITCH</vt:lpstr>
      <vt:lpstr>Использование оператора SWITCH</vt:lpstr>
      <vt:lpstr>Использование оператора SWITCH </vt:lpstr>
      <vt:lpstr>Использование оператора SWITCH </vt:lpstr>
      <vt:lpstr>Использование оператора SWITCH</vt:lpstr>
      <vt:lpstr>Использование оператора SWITCH</vt:lpstr>
      <vt:lpstr>Циклы в С++</vt:lpstr>
      <vt:lpstr>Циклы</vt:lpstr>
      <vt:lpstr>Цикл типа «n-раз» (оператор for)</vt:lpstr>
      <vt:lpstr>Цикл типа «n-раз» (оператор for)</vt:lpstr>
      <vt:lpstr>Цикл типа «n-раз» (оператор for)</vt:lpstr>
      <vt:lpstr>Цикл типа «n-раз» (оператор for)</vt:lpstr>
      <vt:lpstr>Цикл типа «n-раз» (оператор for)</vt:lpstr>
      <vt:lpstr>Цикл типа «n-раз» (оператор for)</vt:lpstr>
      <vt:lpstr>Цикл типа «n-раз» (оператор for)</vt:lpstr>
      <vt:lpstr>Цикл типа «n-раз» (оператор for)</vt:lpstr>
      <vt:lpstr>Цикл типа «n-раз» (оператор for)</vt:lpstr>
      <vt:lpstr>Цикл типа «n-раз» (оператор for)</vt:lpstr>
      <vt:lpstr>Цикл типа «n-раз» (оператор for)</vt:lpstr>
      <vt:lpstr>Цикл типа «n-раз» (оператор for)</vt:lpstr>
      <vt:lpstr>Цикл типа «n-раз» (оператор for)</vt:lpstr>
      <vt:lpstr>Цикл типа «n-раз» (оператор for)</vt:lpstr>
      <vt:lpstr>Цикл типа «n-раз» (оператор for)</vt:lpstr>
      <vt:lpstr>Досрочное завершение цикла (оператор break)</vt:lpstr>
      <vt:lpstr>Досрочное завершение цикла (оператор break)</vt:lpstr>
      <vt:lpstr>Досрочное завершение цикла (оператор break)</vt:lpstr>
      <vt:lpstr>Досрочное завершение цикла (оператор break)</vt:lpstr>
      <vt:lpstr>Досрочное завершение цикла (оператор break)</vt:lpstr>
      <vt:lpstr>Досрочное завершение цикла (оператор break)</vt:lpstr>
      <vt:lpstr>Задачи</vt:lpstr>
      <vt:lpstr>Задачи</vt:lpstr>
      <vt:lpstr>Задачи</vt:lpstr>
      <vt:lpstr>Задачи</vt:lpstr>
      <vt:lpstr>Презентация PowerPoint</vt:lpstr>
      <vt:lpstr>Задачи</vt:lpstr>
      <vt:lpstr>Цикл типа «пока» (оператор while)</vt:lpstr>
      <vt:lpstr>Презентация PowerPoint</vt:lpstr>
      <vt:lpstr>Презентация PowerPoint</vt:lpstr>
      <vt:lpstr>Презентация PowerPoint</vt:lpstr>
      <vt:lpstr>Цикл типа «пока» (оператор do…while)</vt:lpstr>
      <vt:lpstr>Цикл типа «пока» (оператор do…while)</vt:lpstr>
      <vt:lpstr>Цикл типа «пока» (оператор do…while)</vt:lpstr>
      <vt:lpstr>Задачи</vt:lpstr>
      <vt:lpstr>Презентация PowerPoint</vt:lpstr>
      <vt:lpstr>Презентация PowerPoint</vt:lpstr>
      <vt:lpstr>Презентация PowerPoint</vt:lpstr>
    </vt:vector>
  </TitlesOfParts>
  <Company>School51</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Слайд 1</dc:title>
  <dc:creator>man</dc:creator>
  <cp:lastModifiedBy>Гость</cp:lastModifiedBy>
  <cp:revision>114</cp:revision>
  <dcterms:created xsi:type="dcterms:W3CDTF">2014-10-02T05:45:48Z</dcterms:created>
  <dcterms:modified xsi:type="dcterms:W3CDTF">2020-09-07T10:25:04Z</dcterms:modified>
</cp:coreProperties>
</file>